
<file path=[Content_Types].xml><?xml version="1.0" encoding="utf-8"?>
<Types xmlns="http://schemas.openxmlformats.org/package/2006/content-types">
  <Default Extension="jpeg" ContentType="image/jpeg"/>
  <Default Extension="rels" ContentType="application/vnd.openxmlformats-package.relationships+xml"/>
  <Default Extension="fntdata" ContentType="application/x-fontdata"/>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embeddedFontLst>
    <p:embeddedFont>
      <p:font typeface="Calibri" panose="020F0502020204030204" pitchFamily="34" charset="0"/>
      <p:regular r:id="rId19"/>
      <p:bold r:id="rId20"/>
      <p:italic r:id="rId21"/>
      <p:boldItalic r:id="rId22"/>
    </p:embeddedFont>
    <p:embeddedFont>
      <p:font typeface="Roboto" panose="020000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j85G5iaWTI5r1TEDR7bGhJARZ8B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customschemas.google.com/relationships/presentationmetadata" Target="metadata"/><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8" name="Google Shape;258;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şlık Slaydı" type="title">
  <p:cSld name="TITLE">
    <p:spTree>
      <p:nvGrpSpPr>
        <p:cNvPr id="1" name="Shape 11"/>
        <p:cNvGrpSpPr/>
        <p:nvPr/>
      </p:nvGrpSpPr>
      <p:grpSpPr>
        <a:xfrm>
          <a:off x="0" y="0"/>
          <a:ext cx="0" cy="0"/>
          <a:chOff x="0" y="0"/>
          <a:chExt cx="0" cy="0"/>
        </a:xfrm>
      </p:grpSpPr>
      <p:sp>
        <p:nvSpPr>
          <p:cNvPr id="12" name="Google Shape;12;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şlık, Dikey Metin" type="vertTx">
  <p:cSld name="VERTICAL_TEXT">
    <p:spTree>
      <p:nvGrpSpPr>
        <p:cNvPr id="1" name="Shape 68"/>
        <p:cNvGrpSpPr/>
        <p:nvPr/>
      </p:nvGrpSpPr>
      <p:grpSpPr>
        <a:xfrm>
          <a:off x="0" y="0"/>
          <a:ext cx="0" cy="0"/>
          <a:chOff x="0" y="0"/>
          <a:chExt cx="0" cy="0"/>
        </a:xfrm>
      </p:grpSpPr>
      <p:sp>
        <p:nvSpPr>
          <p:cNvPr id="69" name="Google Shape;69;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ikey Başlık ve Metin" type="vertTitleAndTx">
  <p:cSld name="VERTICAL_TITLE_AND_VERTICAL_TEXT">
    <p:spTree>
      <p:nvGrpSpPr>
        <p:cNvPr id="1" name="Shape 74"/>
        <p:cNvGrpSpPr/>
        <p:nvPr/>
      </p:nvGrpSpPr>
      <p:grpSpPr>
        <a:xfrm>
          <a:off x="0" y="0"/>
          <a:ext cx="0" cy="0"/>
          <a:chOff x="0" y="0"/>
          <a:chExt cx="0" cy="0"/>
        </a:xfrm>
      </p:grpSpPr>
      <p:sp>
        <p:nvSpPr>
          <p:cNvPr id="75" name="Google Shape;75;p2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17"/>
        <p:cNvGrpSpPr/>
        <p:nvPr/>
      </p:nvGrpSpPr>
      <p:grpSpPr>
        <a:xfrm>
          <a:off x="0" y="0"/>
          <a:ext cx="0" cy="0"/>
          <a:chOff x="0" y="0"/>
          <a:chExt cx="0" cy="0"/>
        </a:xfrm>
      </p:grpSpPr>
      <p:sp>
        <p:nvSpPr>
          <p:cNvPr id="18" name="Google Shape;1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ölüm Üstbilgisi" type="secHead">
  <p:cSld name="SECTION_HEADER">
    <p:spTree>
      <p:nvGrpSpPr>
        <p:cNvPr id="1" name="Shape 23"/>
        <p:cNvGrpSpPr/>
        <p:nvPr/>
      </p:nvGrpSpPr>
      <p:grpSpPr>
        <a:xfrm>
          <a:off x="0" y="0"/>
          <a:ext cx="0" cy="0"/>
          <a:chOff x="0" y="0"/>
          <a:chExt cx="0" cy="0"/>
        </a:xfrm>
      </p:grpSpPr>
      <p:sp>
        <p:nvSpPr>
          <p:cNvPr id="24" name="Google Shape;24;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ki İçerik" type="twoObj">
  <p:cSld name="TWO_OBJECTS">
    <p:spTree>
      <p:nvGrpSpPr>
        <p:cNvPr id="1" name="Shape 29"/>
        <p:cNvGrpSpPr/>
        <p:nvPr/>
      </p:nvGrpSpPr>
      <p:grpSpPr>
        <a:xfrm>
          <a:off x="0" y="0"/>
          <a:ext cx="0" cy="0"/>
          <a:chOff x="0" y="0"/>
          <a:chExt cx="0" cy="0"/>
        </a:xfrm>
      </p:grpSpPr>
      <p:sp>
        <p:nvSpPr>
          <p:cNvPr id="30" name="Google Shape;3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Karşılaştırma" type="twoTxTwoObj">
  <p:cSld name="TWO_OBJECTS_WITH_TEXT">
    <p:spTree>
      <p:nvGrpSpPr>
        <p:cNvPr id="1" name="Shape 36"/>
        <p:cNvGrpSpPr/>
        <p:nvPr/>
      </p:nvGrpSpPr>
      <p:grpSpPr>
        <a:xfrm>
          <a:off x="0" y="0"/>
          <a:ext cx="0" cy="0"/>
          <a:chOff x="0" y="0"/>
          <a:chExt cx="0" cy="0"/>
        </a:xfrm>
      </p:grpSpPr>
      <p:sp>
        <p:nvSpPr>
          <p:cNvPr id="37" name="Google Shape;37;p2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Yalnızca Başlık" type="titleOnly">
  <p:cSld name="TITLE_ONLY">
    <p:spTree>
      <p:nvGrpSpPr>
        <p:cNvPr id="1" name="Shape 45"/>
        <p:cNvGrpSpPr/>
        <p:nvPr/>
      </p:nvGrpSpPr>
      <p:grpSpPr>
        <a:xfrm>
          <a:off x="0" y="0"/>
          <a:ext cx="0" cy="0"/>
          <a:chOff x="0" y="0"/>
          <a:chExt cx="0" cy="0"/>
        </a:xfrm>
      </p:grpSpPr>
      <p:sp>
        <p:nvSpPr>
          <p:cNvPr id="46" name="Google Shape;46;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oş" type="blank">
  <p:cSld name="BLANK">
    <p:spTree>
      <p:nvGrpSpPr>
        <p:cNvPr id="1" name="Shape 50"/>
        <p:cNvGrpSpPr/>
        <p:nvPr/>
      </p:nvGrpSpPr>
      <p:grpSpPr>
        <a:xfrm>
          <a:off x="0" y="0"/>
          <a:ext cx="0" cy="0"/>
          <a:chOff x="0" y="0"/>
          <a:chExt cx="0" cy="0"/>
        </a:xfrm>
      </p:grpSpPr>
      <p:sp>
        <p:nvSpPr>
          <p:cNvPr id="51" name="Google Shape;5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şlıklı İçerik" type="objTx">
  <p:cSld name="OBJECT_WITH_CAPTION_TEXT">
    <p:spTree>
      <p:nvGrpSpPr>
        <p:cNvPr id="1" name="Shape 54"/>
        <p:cNvGrpSpPr/>
        <p:nvPr/>
      </p:nvGrpSpPr>
      <p:grpSpPr>
        <a:xfrm>
          <a:off x="0" y="0"/>
          <a:ext cx="0" cy="0"/>
          <a:chOff x="0" y="0"/>
          <a:chExt cx="0" cy="0"/>
        </a:xfrm>
      </p:grpSpPr>
      <p:sp>
        <p:nvSpPr>
          <p:cNvPr id="55" name="Google Shape;55;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şlıklı Resim" type="picTx">
  <p:cSld name="PICTURE_WITH_CAPTION_TEXT">
    <p:spTree>
      <p:nvGrpSpPr>
        <p:cNvPr id="1" name="Shape 61"/>
        <p:cNvGrpSpPr/>
        <p:nvPr/>
      </p:nvGrpSpPr>
      <p:grpSpPr>
        <a:xfrm>
          <a:off x="0" y="0"/>
          <a:ext cx="0" cy="0"/>
          <a:chOff x="0" y="0"/>
          <a:chExt cx="0" cy="0"/>
        </a:xfrm>
      </p:grpSpPr>
      <p:sp>
        <p:nvSpPr>
          <p:cNvPr id="62" name="Google Shape;62;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6"/>
          <p:cNvSpPr>
            <a:spLocks noGrp="1"/>
          </p:cNvSpPr>
          <p:nvPr>
            <p:ph type="pic" idx="2"/>
          </p:nvPr>
        </p:nvSpPr>
        <p:spPr>
          <a:xfrm>
            <a:off x="5183188" y="987425"/>
            <a:ext cx="6172200" cy="4873625"/>
          </a:xfrm>
          <a:prstGeom prst="rect">
            <a:avLst/>
          </a:prstGeom>
          <a:noFill/>
          <a:ln>
            <a:noFill/>
          </a:ln>
        </p:spPr>
      </p:sp>
      <p:sp>
        <p:nvSpPr>
          <p:cNvPr id="64" name="Google Shape;64;p2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image" Target="../media/image1.jpeg" /></Relationships>
</file>

<file path=ppt/slides/_rels/slide10.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0.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_rels/slide1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1.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_rels/slide12.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2.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_rels/slide13.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3.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_rels/slide14.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4.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_rels/slide15.xml.rels><?xml version="1.0" encoding="UTF-8" standalone="yes"?>
<Relationships xmlns="http://schemas.openxmlformats.org/package/2006/relationships"><Relationship Id="rId3" Type="http://schemas.openxmlformats.org/officeDocument/2006/relationships/slide" Target="slide5.xml" /><Relationship Id="rId2" Type="http://schemas.openxmlformats.org/officeDocument/2006/relationships/notesSlide" Target="../notesSlides/notesSlide15.xml" /><Relationship Id="rId1" Type="http://schemas.openxmlformats.org/officeDocument/2006/relationships/slideLayout" Target="../slideLayouts/slideLayout2.xml" /><Relationship Id="rId4" Type="http://schemas.openxmlformats.org/officeDocument/2006/relationships/image" Target="../media/image5.jpeg" /></Relationships>
</file>

<file path=ppt/slides/_rels/slide16.xml.rels><?xml version="1.0" encoding="UTF-8" standalone="yes"?>
<Relationships xmlns="http://schemas.openxmlformats.org/package/2006/relationships"><Relationship Id="rId3" Type="http://schemas.openxmlformats.org/officeDocument/2006/relationships/slide" Target="slide5.xml" /><Relationship Id="rId2" Type="http://schemas.openxmlformats.org/officeDocument/2006/relationships/notesSlide" Target="../notesSlides/notesSlide16.xml" /><Relationship Id="rId1" Type="http://schemas.openxmlformats.org/officeDocument/2006/relationships/slideLayout" Target="../slideLayouts/slideLayout2.xml" /><Relationship Id="rId4" Type="http://schemas.openxmlformats.org/officeDocument/2006/relationships/image" Target="../media/image5.jpeg" /></Relationships>
</file>

<file path=ppt/slides/_rels/slide2.xml.rels><?xml version="1.0" encoding="UTF-8" standalone="yes"?>
<Relationships xmlns="http://schemas.openxmlformats.org/package/2006/relationships"><Relationship Id="rId3" Type="http://schemas.openxmlformats.org/officeDocument/2006/relationships/slide" Target="slide1.xml" /><Relationship Id="rId2" Type="http://schemas.openxmlformats.org/officeDocument/2006/relationships/notesSlide" Target="../notesSlides/notesSlide2.xml" /><Relationship Id="rId1" Type="http://schemas.openxmlformats.org/officeDocument/2006/relationships/slideLayout" Target="../slideLayouts/slideLayout2.xml" /><Relationship Id="rId5" Type="http://schemas.openxmlformats.org/officeDocument/2006/relationships/image" Target="../media/image1.jpeg" /><Relationship Id="rId4" Type="http://schemas.openxmlformats.org/officeDocument/2006/relationships/slide" Target="slide3.xml" /></Relationships>
</file>

<file path=ppt/slides/_rels/slide3.xml.rels><?xml version="1.0" encoding="UTF-8" standalone="yes"?>
<Relationships xmlns="http://schemas.openxmlformats.org/package/2006/relationships"><Relationship Id="rId3" Type="http://schemas.openxmlformats.org/officeDocument/2006/relationships/slide" Target="slide2.xml" /><Relationship Id="rId2" Type="http://schemas.openxmlformats.org/officeDocument/2006/relationships/notesSlide" Target="../notesSlides/notesSlide3.xml" /><Relationship Id="rId1" Type="http://schemas.openxmlformats.org/officeDocument/2006/relationships/slideLayout" Target="../slideLayouts/slideLayout2.xml" /><Relationship Id="rId5" Type="http://schemas.openxmlformats.org/officeDocument/2006/relationships/image" Target="../media/image1.jpeg" /><Relationship Id="rId4" Type="http://schemas.openxmlformats.org/officeDocument/2006/relationships/slide" Target="slide4.xml" /></Relationships>
</file>

<file path=ppt/slides/_rels/slide4.xml.rels><?xml version="1.0" encoding="UTF-8" standalone="yes"?>
<Relationships xmlns="http://schemas.openxmlformats.org/package/2006/relationships"><Relationship Id="rId3" Type="http://schemas.openxmlformats.org/officeDocument/2006/relationships/slide" Target="slide3.xml" /><Relationship Id="rId2" Type="http://schemas.openxmlformats.org/officeDocument/2006/relationships/notesSlide" Target="../notesSlides/notesSlide4.xml" /><Relationship Id="rId1" Type="http://schemas.openxmlformats.org/officeDocument/2006/relationships/slideLayout" Target="../slideLayouts/slideLayout2.xml" /><Relationship Id="rId5" Type="http://schemas.openxmlformats.org/officeDocument/2006/relationships/image" Target="../media/image1.jpeg" /><Relationship Id="rId4" Type="http://schemas.openxmlformats.org/officeDocument/2006/relationships/slide" Target="slide5.xml" /></Relationships>
</file>

<file path=ppt/slides/_rels/slide5.xml.rels><?xml version="1.0" encoding="UTF-8" standalone="yes"?>
<Relationships xmlns="http://schemas.openxmlformats.org/package/2006/relationships"><Relationship Id="rId8" Type="http://schemas.openxmlformats.org/officeDocument/2006/relationships/slide" Target="slide11.xml" /><Relationship Id="rId13" Type="http://schemas.openxmlformats.org/officeDocument/2006/relationships/slide" Target="slide15.xml" /><Relationship Id="rId3" Type="http://schemas.openxmlformats.org/officeDocument/2006/relationships/image" Target="../media/image2.jpeg" /><Relationship Id="rId7" Type="http://schemas.openxmlformats.org/officeDocument/2006/relationships/slide" Target="slide9.xml" /><Relationship Id="rId12" Type="http://schemas.openxmlformats.org/officeDocument/2006/relationships/slide" Target="slide10.xml" /><Relationship Id="rId2" Type="http://schemas.openxmlformats.org/officeDocument/2006/relationships/notesSlide" Target="../notesSlides/notesSlide5.xml" /><Relationship Id="rId1" Type="http://schemas.openxmlformats.org/officeDocument/2006/relationships/slideLayout" Target="../slideLayouts/slideLayout2.xml" /><Relationship Id="rId6" Type="http://schemas.openxmlformats.org/officeDocument/2006/relationships/slide" Target="slide8.xml" /><Relationship Id="rId11" Type="http://schemas.openxmlformats.org/officeDocument/2006/relationships/slide" Target="slide12.xml" /><Relationship Id="rId5" Type="http://schemas.openxmlformats.org/officeDocument/2006/relationships/slide" Target="slide7.xml" /><Relationship Id="rId15" Type="http://schemas.openxmlformats.org/officeDocument/2006/relationships/image" Target="../media/image1.jpeg" /><Relationship Id="rId10" Type="http://schemas.openxmlformats.org/officeDocument/2006/relationships/slide" Target="slide14.xml" /><Relationship Id="rId4" Type="http://schemas.openxmlformats.org/officeDocument/2006/relationships/slide" Target="slide6.xml" /><Relationship Id="rId9" Type="http://schemas.openxmlformats.org/officeDocument/2006/relationships/slide" Target="slide13.xml" /><Relationship Id="rId14" Type="http://schemas.openxmlformats.org/officeDocument/2006/relationships/slide" Target="slide16.xml" /></Relationships>
</file>

<file path=ppt/slides/_rels/slide6.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6.xml" /><Relationship Id="rId1" Type="http://schemas.openxmlformats.org/officeDocument/2006/relationships/slideLayout" Target="../slideLayouts/slideLayout2.xml" /><Relationship Id="rId6" Type="http://schemas.openxmlformats.org/officeDocument/2006/relationships/image" Target="../media/image1.jpeg" /><Relationship Id="rId5" Type="http://schemas.openxmlformats.org/officeDocument/2006/relationships/slide" Target="slide5.xml" /><Relationship Id="rId4" Type="http://schemas.openxmlformats.org/officeDocument/2006/relationships/image" Target="../media/image4.jpeg" /></Relationships>
</file>

<file path=ppt/slides/_rels/slide7.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7.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_rels/slide8.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8.xml" /><Relationship Id="rId1" Type="http://schemas.openxmlformats.org/officeDocument/2006/relationships/slideLayout" Target="../slideLayouts/slideLayout2.xml" /><Relationship Id="rId6" Type="http://schemas.openxmlformats.org/officeDocument/2006/relationships/image" Target="../media/image5.jpeg" /><Relationship Id="rId5" Type="http://schemas.openxmlformats.org/officeDocument/2006/relationships/slide" Target="slide5.xml" /><Relationship Id="rId4" Type="http://schemas.openxmlformats.org/officeDocument/2006/relationships/slide" Target="slide15.xml" /></Relationships>
</file>

<file path=ppt/slides/_rels/slide9.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9.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slide" Target="slide5.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83"/>
        <p:cNvGrpSpPr/>
        <p:nvPr/>
      </p:nvGrpSpPr>
      <p:grpSpPr>
        <a:xfrm>
          <a:off x="0" y="0"/>
          <a:ext cx="0" cy="0"/>
          <a:chOff x="0" y="0"/>
          <a:chExt cx="0" cy="0"/>
        </a:xfrm>
      </p:grpSpPr>
      <p:sp>
        <p:nvSpPr>
          <p:cNvPr id="84" name="Google Shape;84;p1"/>
          <p:cNvSpPr txBox="1"/>
          <p:nvPr/>
        </p:nvSpPr>
        <p:spPr>
          <a:xfrm>
            <a:off x="2313550" y="1575325"/>
            <a:ext cx="8626200" cy="2262600"/>
          </a:xfrm>
          <a:prstGeom prst="rect">
            <a:avLst/>
          </a:prstGeom>
          <a:solidFill>
            <a:srgbClr val="A8D08C"/>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Font typeface="Arial"/>
              <a:buNone/>
            </a:pPr>
            <a:r>
              <a:rPr lang="tr-TR" sz="5700">
                <a:solidFill>
                  <a:srgbClr val="7F7F7F"/>
                </a:solidFill>
                <a:latin typeface="Calibri"/>
                <a:ea typeface="Calibri"/>
                <a:cs typeface="Calibri"/>
                <a:sym typeface="Calibri"/>
              </a:rPr>
              <a:t>Interviste a gruppi di esperti</a:t>
            </a:r>
            <a:endParaRPr sz="600">
              <a:solidFill>
                <a:schemeClr val="dk1"/>
              </a:solidFill>
              <a:highlight>
                <a:srgbClr val="FFFFFF"/>
              </a:highlight>
              <a:latin typeface="Roboto"/>
              <a:ea typeface="Roboto"/>
              <a:cs typeface="Roboto"/>
              <a:sym typeface="Roboto"/>
            </a:endParaRPr>
          </a:p>
          <a:p>
            <a:pPr marL="0" marR="0" lvl="0" indent="0" algn="l" rtl="0">
              <a:spcBef>
                <a:spcPts val="0"/>
              </a:spcBef>
              <a:spcAft>
                <a:spcPts val="0"/>
              </a:spcAft>
              <a:buNone/>
            </a:pPr>
            <a:endParaRPr sz="6600">
              <a:solidFill>
                <a:srgbClr val="7F7F7F"/>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5" name="Google Shape;85;p1"/>
          <p:cNvSpPr txBox="1"/>
          <p:nvPr/>
        </p:nvSpPr>
        <p:spPr>
          <a:xfrm>
            <a:off x="1774210" y="3177914"/>
            <a:ext cx="9668700" cy="18471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tr-TR" sz="3200">
                <a:solidFill>
                  <a:srgbClr val="3A3838"/>
                </a:solidFill>
                <a:latin typeface="Calibri"/>
                <a:ea typeface="Calibri"/>
                <a:cs typeface="Calibri"/>
                <a:sym typeface="Calibri"/>
              </a:rPr>
              <a:t>In questo laboratorio discutiamo come avere successo in un colloquio di gruppo e forniamo esempi di domande e risposte.</a:t>
            </a:r>
            <a:endParaRPr sz="3200">
              <a:solidFill>
                <a:srgbClr val="3A3838"/>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 name="Google Shape;86;p1"/>
          <p:cNvSpPr/>
          <p:nvPr/>
        </p:nvSpPr>
        <p:spPr>
          <a:xfrm>
            <a:off x="4572001" y="5096880"/>
            <a:ext cx="3552668" cy="959370"/>
          </a:xfrm>
          <a:prstGeom prst="roundRect">
            <a:avLst>
              <a:gd name="adj" fmla="val 16667"/>
            </a:avLst>
          </a:prstGeom>
          <a:solidFill>
            <a:srgbClr val="548135"/>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800">
                <a:solidFill>
                  <a:schemeClr val="lt1"/>
                </a:solidFill>
                <a:latin typeface="Calibri"/>
                <a:ea typeface="Calibri"/>
                <a:cs typeface="Calibri"/>
                <a:sym typeface="Calibri"/>
              </a:rPr>
              <a:t>BEGIN</a:t>
            </a:r>
            <a:endParaRPr/>
          </a:p>
        </p:txBody>
      </p:sp>
      <p:sp>
        <p:nvSpPr>
          <p:cNvPr id="87" name="Google Shape;87;p1">
            <a:hlinkClick r:id="rId3" action="ppaction://hlinksldjump"/>
          </p:cNvPr>
          <p:cNvSpPr/>
          <p:nvPr/>
        </p:nvSpPr>
        <p:spPr>
          <a:xfrm>
            <a:off x="0" y="4532131"/>
            <a:ext cx="3944203" cy="137842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88" name="Google Shape;88;p1"/>
          <p:cNvPicPr preferRelativeResize="0"/>
          <p:nvPr/>
        </p:nvPicPr>
        <p:blipFill rotWithShape="1">
          <a:blip r:embed="rId4">
            <a:alphaModFix/>
          </a:blip>
          <a:srcRect/>
          <a:stretch/>
        </p:blipFill>
        <p:spPr>
          <a:xfrm>
            <a:off x="5829937" y="364270"/>
            <a:ext cx="1036796" cy="1003751"/>
          </a:xfrm>
          <a:prstGeom prst="rect">
            <a:avLst/>
          </a:prstGeom>
          <a:noFill/>
          <a:ln>
            <a:noFill/>
          </a:ln>
        </p:spPr>
      </p:pic>
      <p:sp>
        <p:nvSpPr>
          <p:cNvPr id="89" name="Google Shape;89;p1">
            <a:hlinkClick r:id="rId3" action="ppaction://hlinksldjump"/>
          </p:cNvPr>
          <p:cNvSpPr/>
          <p:nvPr/>
        </p:nvSpPr>
        <p:spPr>
          <a:xfrm>
            <a:off x="4301171" y="4790956"/>
            <a:ext cx="4094328" cy="169232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tr-TR"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04"/>
        <p:cNvGrpSpPr/>
        <p:nvPr/>
      </p:nvGrpSpPr>
      <p:grpSpPr>
        <a:xfrm>
          <a:off x="0" y="0"/>
          <a:ext cx="0" cy="0"/>
          <a:chOff x="0" y="0"/>
          <a:chExt cx="0" cy="0"/>
        </a:xfrm>
      </p:grpSpPr>
      <p:pic>
        <p:nvPicPr>
          <p:cNvPr id="205" name="Google Shape;205;p10"/>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206" name="Google Shape;206;p10"/>
          <p:cNvSpPr/>
          <p:nvPr/>
        </p:nvSpPr>
        <p:spPr>
          <a:xfrm>
            <a:off x="2458387" y="1200666"/>
            <a:ext cx="7586779" cy="5380016"/>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207" name="Google Shape;207;p10">
            <a:hlinkClick r:id="rId4" action="ppaction://hlinksldjump"/>
          </p:cNvPr>
          <p:cNvSpPr/>
          <p:nvPr/>
        </p:nvSpPr>
        <p:spPr>
          <a:xfrm>
            <a:off x="4130667" y="5561388"/>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08" name="Google Shape;208;p10"/>
          <p:cNvSpPr txBox="1"/>
          <p:nvPr/>
        </p:nvSpPr>
        <p:spPr>
          <a:xfrm>
            <a:off x="3567659" y="1334125"/>
            <a:ext cx="4721902"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800" b="1">
                <a:solidFill>
                  <a:schemeClr val="dk1"/>
                </a:solidFill>
                <a:latin typeface="Calibri"/>
                <a:ea typeface="Calibri"/>
                <a:cs typeface="Calibri"/>
                <a:sym typeface="Calibri"/>
              </a:rPr>
              <a:t>Pronto a ricevere</a:t>
            </a:r>
            <a:endParaRPr sz="2800">
              <a:solidFill>
                <a:schemeClr val="dk1"/>
              </a:solidFill>
              <a:latin typeface="Calibri"/>
              <a:ea typeface="Calibri"/>
              <a:cs typeface="Calibri"/>
              <a:sym typeface="Calibri"/>
            </a:endParaRPr>
          </a:p>
        </p:txBody>
      </p:sp>
      <p:sp>
        <p:nvSpPr>
          <p:cNvPr id="209" name="Google Shape;209;p10"/>
          <p:cNvSpPr txBox="1"/>
          <p:nvPr/>
        </p:nvSpPr>
        <p:spPr>
          <a:xfrm>
            <a:off x="2653258" y="1858780"/>
            <a:ext cx="7270200" cy="2001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1550">
                <a:solidFill>
                  <a:srgbClr val="262626"/>
                </a:solidFill>
                <a:latin typeface="Calibri"/>
                <a:ea typeface="Calibri"/>
                <a:cs typeface="Calibri"/>
                <a:sym typeface="Calibri"/>
              </a:rPr>
              <a:t>A differenza di un'intervista faccia a faccia, spesso non ci sono "pause" tra le domande. Poiché ci sono più intervistatori, quando una persona finisce una domanda, la persona successiva ne fa un'altra.</a:t>
            </a:r>
            <a:endParaRPr sz="155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155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1550">
                <a:solidFill>
                  <a:srgbClr val="262626"/>
                </a:solidFill>
                <a:latin typeface="Calibri"/>
                <a:ea typeface="Calibri"/>
                <a:cs typeface="Calibri"/>
                <a:sym typeface="Calibri"/>
              </a:rPr>
              <a:t>Non abbiate fretta nelle risposte. Prima di rispondere, prendetevi un momento di pausa per riordinare i pensieri. Un respiro profondo può schiarire la mente. Oppure un "Che bella domanda" può farvi guadagnare qualche minuto prima di iniziare a rispondere. </a:t>
            </a:r>
            <a:endParaRPr sz="1550">
              <a:solidFill>
                <a:srgbClr val="262626"/>
              </a:solidFill>
              <a:latin typeface="Calibri"/>
              <a:ea typeface="Calibri"/>
              <a:cs typeface="Calibri"/>
              <a:sym typeface="Calibri"/>
            </a:endParaRPr>
          </a:p>
          <a:p>
            <a:pPr marL="0" marR="0" lvl="0" indent="0" algn="just" rtl="0">
              <a:spcBef>
                <a:spcPts val="0"/>
              </a:spcBef>
              <a:spcAft>
                <a:spcPts val="0"/>
              </a:spcAft>
              <a:buNone/>
            </a:pPr>
            <a:endParaRPr sz="1550">
              <a:solidFill>
                <a:srgbClr val="262626"/>
              </a:solidFill>
              <a:latin typeface="Calibri"/>
              <a:ea typeface="Calibri"/>
              <a:cs typeface="Calibri"/>
              <a:sym typeface="Calibri"/>
            </a:endParaRPr>
          </a:p>
        </p:txBody>
      </p:sp>
      <p:sp>
        <p:nvSpPr>
          <p:cNvPr id="210" name="Google Shape;210;p10">
            <a:hlinkClick r:id="rId4" action="ppaction://hlinksldjump"/>
          </p:cNvPr>
          <p:cNvSpPr/>
          <p:nvPr/>
        </p:nvSpPr>
        <p:spPr>
          <a:xfrm>
            <a:off x="4073263" y="5483268"/>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11" name="Google Shape;211;p10"/>
          <p:cNvPicPr preferRelativeResize="0"/>
          <p:nvPr/>
        </p:nvPicPr>
        <p:blipFill rotWithShape="1">
          <a:blip r:embed="rId5">
            <a:alphaModFix/>
          </a:blip>
          <a:srcRect/>
          <a:stretch/>
        </p:blipFill>
        <p:spPr>
          <a:xfrm>
            <a:off x="5475095" y="159055"/>
            <a:ext cx="853888" cy="82667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15"/>
        <p:cNvGrpSpPr/>
        <p:nvPr/>
      </p:nvGrpSpPr>
      <p:grpSpPr>
        <a:xfrm>
          <a:off x="0" y="0"/>
          <a:ext cx="0" cy="0"/>
          <a:chOff x="0" y="0"/>
          <a:chExt cx="0" cy="0"/>
        </a:xfrm>
      </p:grpSpPr>
      <p:pic>
        <p:nvPicPr>
          <p:cNvPr id="216" name="Google Shape;216;p11"/>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217" name="Google Shape;217;p11"/>
          <p:cNvSpPr/>
          <p:nvPr/>
        </p:nvSpPr>
        <p:spPr>
          <a:xfrm>
            <a:off x="3500203" y="1246930"/>
            <a:ext cx="4916773" cy="5303771"/>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218" name="Google Shape;218;p11">
            <a:hlinkClick r:id="rId4" action="ppaction://hlinksldjump"/>
          </p:cNvPr>
          <p:cNvSpPr/>
          <p:nvPr/>
        </p:nvSpPr>
        <p:spPr>
          <a:xfrm>
            <a:off x="3882452" y="5651289"/>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19" name="Google Shape;219;p11"/>
          <p:cNvSpPr txBox="1"/>
          <p:nvPr/>
        </p:nvSpPr>
        <p:spPr>
          <a:xfrm>
            <a:off x="3672590" y="1364105"/>
            <a:ext cx="4452000" cy="12315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tr-TR" sz="2800" b="1">
                <a:solidFill>
                  <a:schemeClr val="dk1"/>
                </a:solidFill>
                <a:latin typeface="Calibri"/>
                <a:ea typeface="Calibri"/>
                <a:cs typeface="Calibri"/>
                <a:sym typeface="Calibri"/>
              </a:rPr>
              <a:t>Controlla il linguaggio del tuo corpo</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0" name="Google Shape;220;p11"/>
          <p:cNvSpPr txBox="1"/>
          <p:nvPr/>
        </p:nvSpPr>
        <p:spPr>
          <a:xfrm>
            <a:off x="3672600" y="2379650"/>
            <a:ext cx="4602000" cy="31401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1650">
                <a:solidFill>
                  <a:srgbClr val="262626"/>
                </a:solidFill>
                <a:latin typeface="Calibri"/>
                <a:ea typeface="Calibri"/>
                <a:cs typeface="Calibri"/>
                <a:sym typeface="Calibri"/>
              </a:rPr>
              <a:t>In un colloquio a tavolino, il linguaggio del corpo può essere ancora più importante degli altri tipi di colloquio. Potreste non avere un tavolo o una scrivania davanti a voi. Potreste essere seduti su una sedia al centro della stanza di fronte alla commissione.</a:t>
            </a:r>
            <a:endParaRPr sz="165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165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1650">
                <a:solidFill>
                  <a:srgbClr val="262626"/>
                </a:solidFill>
                <a:latin typeface="Calibri"/>
                <a:ea typeface="Calibri"/>
                <a:cs typeface="Calibri"/>
                <a:sym typeface="Calibri"/>
              </a:rPr>
              <a:t>Assicuratevi di non fare attività "nervose", come battere i piedi o tamburellare le dita. Sedete dritti e parlate con il gruppo di esperti come fareste in qualsiasi altra conversazione.</a:t>
            </a:r>
            <a:endParaRPr sz="1650">
              <a:solidFill>
                <a:srgbClr val="262626"/>
              </a:solidFill>
              <a:latin typeface="Calibri"/>
              <a:ea typeface="Calibri"/>
              <a:cs typeface="Calibri"/>
              <a:sym typeface="Calibri"/>
            </a:endParaRPr>
          </a:p>
          <a:p>
            <a:pPr marL="0" marR="0" lvl="0" indent="0" algn="just" rtl="0">
              <a:spcBef>
                <a:spcPts val="0"/>
              </a:spcBef>
              <a:spcAft>
                <a:spcPts val="0"/>
              </a:spcAft>
              <a:buNone/>
            </a:pPr>
            <a:endParaRPr sz="1650">
              <a:solidFill>
                <a:srgbClr val="262626"/>
              </a:solidFill>
              <a:latin typeface="Calibri"/>
              <a:ea typeface="Calibri"/>
              <a:cs typeface="Calibri"/>
              <a:sym typeface="Calibri"/>
            </a:endParaRPr>
          </a:p>
        </p:txBody>
      </p:sp>
      <p:sp>
        <p:nvSpPr>
          <p:cNvPr id="221" name="Google Shape;221;p11">
            <a:hlinkClick r:id="rId4" action="ppaction://hlinksldjump"/>
          </p:cNvPr>
          <p:cNvSpPr/>
          <p:nvPr/>
        </p:nvSpPr>
        <p:spPr>
          <a:xfrm>
            <a:off x="3746349" y="5474714"/>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22" name="Google Shape;222;p11"/>
          <p:cNvPicPr preferRelativeResize="0"/>
          <p:nvPr/>
        </p:nvPicPr>
        <p:blipFill rotWithShape="1">
          <a:blip r:embed="rId5">
            <a:alphaModFix/>
          </a:blip>
          <a:srcRect/>
          <a:stretch/>
        </p:blipFill>
        <p:spPr>
          <a:xfrm>
            <a:off x="5475095" y="159055"/>
            <a:ext cx="853888" cy="82667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26"/>
        <p:cNvGrpSpPr/>
        <p:nvPr/>
      </p:nvGrpSpPr>
      <p:grpSpPr>
        <a:xfrm>
          <a:off x="0" y="0"/>
          <a:ext cx="0" cy="0"/>
          <a:chOff x="0" y="0"/>
          <a:chExt cx="0" cy="0"/>
        </a:xfrm>
      </p:grpSpPr>
      <p:pic>
        <p:nvPicPr>
          <p:cNvPr id="227" name="Google Shape;227;p12"/>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228" name="Google Shape;228;p12"/>
          <p:cNvSpPr/>
          <p:nvPr/>
        </p:nvSpPr>
        <p:spPr>
          <a:xfrm>
            <a:off x="3500201" y="1233554"/>
            <a:ext cx="4916773" cy="5290347"/>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229" name="Google Shape;229;p12">
            <a:hlinkClick r:id="rId4" action="ppaction://hlinksldjump"/>
          </p:cNvPr>
          <p:cNvSpPr/>
          <p:nvPr/>
        </p:nvSpPr>
        <p:spPr>
          <a:xfrm>
            <a:off x="3837478" y="5504137"/>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30" name="Google Shape;230;p12"/>
          <p:cNvSpPr txBox="1"/>
          <p:nvPr/>
        </p:nvSpPr>
        <p:spPr>
          <a:xfrm>
            <a:off x="3547556" y="1383408"/>
            <a:ext cx="4916773"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800" b="1">
                <a:solidFill>
                  <a:schemeClr val="dk1"/>
                </a:solidFill>
                <a:latin typeface="Calibri"/>
                <a:ea typeface="Calibri"/>
                <a:cs typeface="Calibri"/>
                <a:sym typeface="Calibri"/>
              </a:rPr>
              <a:t>Parla a voce alta</a:t>
            </a:r>
            <a:endParaRPr sz="2800">
              <a:solidFill>
                <a:schemeClr val="dk1"/>
              </a:solidFill>
              <a:latin typeface="Calibri"/>
              <a:ea typeface="Calibri"/>
              <a:cs typeface="Calibri"/>
              <a:sym typeface="Calibri"/>
            </a:endParaRPr>
          </a:p>
        </p:txBody>
      </p:sp>
      <p:sp>
        <p:nvSpPr>
          <p:cNvPr id="231" name="Google Shape;231;p12"/>
          <p:cNvSpPr txBox="1"/>
          <p:nvPr/>
        </p:nvSpPr>
        <p:spPr>
          <a:xfrm>
            <a:off x="3679412" y="2357097"/>
            <a:ext cx="4558500" cy="23088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1800">
                <a:solidFill>
                  <a:srgbClr val="262626"/>
                </a:solidFill>
                <a:latin typeface="Calibri"/>
                <a:ea typeface="Calibri"/>
                <a:cs typeface="Calibri"/>
                <a:sym typeface="Calibri"/>
              </a:rPr>
              <a:t>Mentre parliamo di linguaggio del corpo, parliamo anche di volume.</a:t>
            </a:r>
            <a:endParaRPr sz="180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1800">
                <a:solidFill>
                  <a:srgbClr val="262626"/>
                </a:solidFill>
                <a:latin typeface="Calibri"/>
                <a:ea typeface="Calibri"/>
                <a:cs typeface="Calibri"/>
                <a:sym typeface="Calibri"/>
              </a:rPr>
              <a:t>In un colloquio di gruppo, potreste dover parlare a voce più alta del solito. All'inizio può risultare scomodo, ma è meglio parlare a voce alta ed essere ascoltati piuttosto che dover ripetere le risposte</a:t>
            </a:r>
            <a:endParaRPr sz="1800">
              <a:solidFill>
                <a:srgbClr val="262626"/>
              </a:solidFill>
              <a:latin typeface="Calibri"/>
              <a:ea typeface="Calibri"/>
              <a:cs typeface="Calibri"/>
              <a:sym typeface="Calibri"/>
            </a:endParaRPr>
          </a:p>
          <a:p>
            <a:pPr marL="0" marR="0" lvl="0" indent="0" algn="just" rtl="0">
              <a:spcBef>
                <a:spcPts val="0"/>
              </a:spcBef>
              <a:spcAft>
                <a:spcPts val="0"/>
              </a:spcAft>
              <a:buNone/>
            </a:pPr>
            <a:endParaRPr sz="1800">
              <a:solidFill>
                <a:srgbClr val="262626"/>
              </a:solidFill>
              <a:latin typeface="Calibri"/>
              <a:ea typeface="Calibri"/>
              <a:cs typeface="Calibri"/>
              <a:sym typeface="Calibri"/>
            </a:endParaRPr>
          </a:p>
        </p:txBody>
      </p:sp>
      <p:sp>
        <p:nvSpPr>
          <p:cNvPr id="232" name="Google Shape;232;p12">
            <a:hlinkClick r:id="rId4" action="ppaction://hlinksldjump"/>
          </p:cNvPr>
          <p:cNvSpPr/>
          <p:nvPr/>
        </p:nvSpPr>
        <p:spPr>
          <a:xfrm>
            <a:off x="3679412" y="5391071"/>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33" name="Google Shape;233;p12"/>
          <p:cNvPicPr preferRelativeResize="0"/>
          <p:nvPr/>
        </p:nvPicPr>
        <p:blipFill rotWithShape="1">
          <a:blip r:embed="rId5">
            <a:alphaModFix/>
          </a:blip>
          <a:srcRect/>
          <a:stretch/>
        </p:blipFill>
        <p:spPr>
          <a:xfrm>
            <a:off x="5393208" y="181646"/>
            <a:ext cx="853888" cy="82667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37"/>
        <p:cNvGrpSpPr/>
        <p:nvPr/>
      </p:nvGrpSpPr>
      <p:grpSpPr>
        <a:xfrm>
          <a:off x="0" y="0"/>
          <a:ext cx="0" cy="0"/>
          <a:chOff x="0" y="0"/>
          <a:chExt cx="0" cy="0"/>
        </a:xfrm>
      </p:grpSpPr>
      <p:pic>
        <p:nvPicPr>
          <p:cNvPr id="238" name="Google Shape;238;p13"/>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239" name="Google Shape;239;p13"/>
          <p:cNvSpPr/>
          <p:nvPr/>
        </p:nvSpPr>
        <p:spPr>
          <a:xfrm>
            <a:off x="2856817" y="1200665"/>
            <a:ext cx="5588950" cy="5423692"/>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240" name="Google Shape;240;p13">
            <a:hlinkClick r:id="rId4" action="ppaction://hlinksldjump"/>
          </p:cNvPr>
          <p:cNvSpPr/>
          <p:nvPr/>
        </p:nvSpPr>
        <p:spPr>
          <a:xfrm>
            <a:off x="3672589" y="5773538"/>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41" name="Google Shape;241;p13"/>
          <p:cNvSpPr txBox="1"/>
          <p:nvPr/>
        </p:nvSpPr>
        <p:spPr>
          <a:xfrm>
            <a:off x="3882452" y="1379096"/>
            <a:ext cx="4242217"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800" b="1">
                <a:solidFill>
                  <a:schemeClr val="dk1"/>
                </a:solidFill>
                <a:latin typeface="Calibri"/>
                <a:ea typeface="Calibri"/>
                <a:cs typeface="Calibri"/>
                <a:sym typeface="Calibri"/>
              </a:rPr>
              <a:t>Prendi appunti</a:t>
            </a:r>
            <a:endParaRPr sz="2800">
              <a:solidFill>
                <a:schemeClr val="dk1"/>
              </a:solidFill>
              <a:latin typeface="Calibri"/>
              <a:ea typeface="Calibri"/>
              <a:cs typeface="Calibri"/>
              <a:sym typeface="Calibri"/>
            </a:endParaRPr>
          </a:p>
        </p:txBody>
      </p:sp>
      <p:sp>
        <p:nvSpPr>
          <p:cNvPr id="242" name="Google Shape;242;p13"/>
          <p:cNvSpPr txBox="1"/>
          <p:nvPr/>
        </p:nvSpPr>
        <p:spPr>
          <a:xfrm>
            <a:off x="3013023" y="2126665"/>
            <a:ext cx="5276400" cy="32325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1700">
                <a:solidFill>
                  <a:srgbClr val="262626"/>
                </a:solidFill>
                <a:latin typeface="Calibri"/>
                <a:ea typeface="Calibri"/>
                <a:cs typeface="Calibri"/>
                <a:sym typeface="Calibri"/>
              </a:rPr>
              <a:t>Inoltre, non dimenticate di prendere appunti!</a:t>
            </a:r>
            <a:endParaRPr sz="170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1700">
                <a:solidFill>
                  <a:srgbClr val="262626"/>
                </a:solidFill>
                <a:latin typeface="Calibri"/>
                <a:ea typeface="Calibri"/>
                <a:cs typeface="Calibri"/>
                <a:sym typeface="Calibri"/>
              </a:rPr>
              <a:t>Come potete ricordare chi vi ha chiesto le vostre competenze ed esperienze e chi vi ha chiesto perché avete lasciato il vostro ultimo lavoro? Può sembrare insignificante, ma non si sa mai quando si ha bisogno di queste informazioni durante o dopo il colloquio.</a:t>
            </a:r>
            <a:endParaRPr sz="170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170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1700">
                <a:solidFill>
                  <a:srgbClr val="262626"/>
                </a:solidFill>
                <a:latin typeface="Calibri"/>
                <a:ea typeface="Calibri"/>
                <a:cs typeface="Calibri"/>
                <a:sym typeface="Calibri"/>
              </a:rPr>
              <a:t>Se vi è difficile prendere appunti durante il colloquio, trovate un posto tranquillo dopo il colloquio e scrivete quello che potete. Oppure telefonate e lasciate un messaggio con le informazioni importanti. </a:t>
            </a:r>
            <a:endParaRPr sz="1700">
              <a:solidFill>
                <a:srgbClr val="262626"/>
              </a:solidFill>
              <a:latin typeface="Calibri"/>
              <a:ea typeface="Calibri"/>
              <a:cs typeface="Calibri"/>
              <a:sym typeface="Calibri"/>
            </a:endParaRPr>
          </a:p>
          <a:p>
            <a:pPr marL="0" marR="0" lvl="0" indent="0" algn="just" rtl="0">
              <a:spcBef>
                <a:spcPts val="0"/>
              </a:spcBef>
              <a:spcAft>
                <a:spcPts val="0"/>
              </a:spcAft>
              <a:buNone/>
            </a:pPr>
            <a:endParaRPr sz="1700">
              <a:solidFill>
                <a:srgbClr val="262626"/>
              </a:solidFill>
              <a:latin typeface="Calibri"/>
              <a:ea typeface="Calibri"/>
              <a:cs typeface="Calibri"/>
              <a:sym typeface="Calibri"/>
            </a:endParaRPr>
          </a:p>
        </p:txBody>
      </p:sp>
      <p:sp>
        <p:nvSpPr>
          <p:cNvPr id="243" name="Google Shape;243;p13">
            <a:hlinkClick r:id="rId4" action="ppaction://hlinksldjump"/>
          </p:cNvPr>
          <p:cNvSpPr/>
          <p:nvPr/>
        </p:nvSpPr>
        <p:spPr>
          <a:xfrm>
            <a:off x="3572772" y="5615259"/>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44" name="Google Shape;244;p13"/>
          <p:cNvPicPr preferRelativeResize="0"/>
          <p:nvPr/>
        </p:nvPicPr>
        <p:blipFill rotWithShape="1">
          <a:blip r:embed="rId5">
            <a:alphaModFix/>
          </a:blip>
          <a:srcRect/>
          <a:stretch/>
        </p:blipFill>
        <p:spPr>
          <a:xfrm>
            <a:off x="5224348" y="149643"/>
            <a:ext cx="853888" cy="82667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48"/>
        <p:cNvGrpSpPr/>
        <p:nvPr/>
      </p:nvGrpSpPr>
      <p:grpSpPr>
        <a:xfrm>
          <a:off x="0" y="0"/>
          <a:ext cx="0" cy="0"/>
          <a:chOff x="0" y="0"/>
          <a:chExt cx="0" cy="0"/>
        </a:xfrm>
      </p:grpSpPr>
      <p:pic>
        <p:nvPicPr>
          <p:cNvPr id="249" name="Google Shape;249;p14"/>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250" name="Google Shape;250;p14"/>
          <p:cNvSpPr/>
          <p:nvPr/>
        </p:nvSpPr>
        <p:spPr>
          <a:xfrm>
            <a:off x="2458387" y="1200666"/>
            <a:ext cx="7586779" cy="5380016"/>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251" name="Google Shape;251;p14">
            <a:hlinkClick r:id="rId4" action="ppaction://hlinksldjump"/>
          </p:cNvPr>
          <p:cNvSpPr/>
          <p:nvPr/>
        </p:nvSpPr>
        <p:spPr>
          <a:xfrm>
            <a:off x="4117586" y="5676989"/>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52" name="Google Shape;252;p14"/>
          <p:cNvSpPr txBox="1"/>
          <p:nvPr/>
        </p:nvSpPr>
        <p:spPr>
          <a:xfrm>
            <a:off x="2653258" y="1334125"/>
            <a:ext cx="72702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tr-TR" sz="2800" b="1">
                <a:solidFill>
                  <a:schemeClr val="dk1"/>
                </a:solidFill>
                <a:latin typeface="Calibri"/>
                <a:ea typeface="Calibri"/>
                <a:cs typeface="Calibri"/>
                <a:sym typeface="Calibri"/>
              </a:rPr>
              <a:t>Sii paziente, educato, e se necessario ripeti</a:t>
            </a:r>
            <a:endParaRPr sz="2800">
              <a:solidFill>
                <a:schemeClr val="dk1"/>
              </a:solidFill>
              <a:latin typeface="Calibri"/>
              <a:ea typeface="Calibri"/>
              <a:cs typeface="Calibri"/>
              <a:sym typeface="Calibri"/>
            </a:endParaRPr>
          </a:p>
        </p:txBody>
      </p:sp>
      <p:sp>
        <p:nvSpPr>
          <p:cNvPr id="253" name="Google Shape;253;p14"/>
          <p:cNvSpPr txBox="1"/>
          <p:nvPr/>
        </p:nvSpPr>
        <p:spPr>
          <a:xfrm>
            <a:off x="2653258" y="1858780"/>
            <a:ext cx="7270200" cy="16623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1700">
                <a:solidFill>
                  <a:srgbClr val="262626"/>
                </a:solidFill>
                <a:latin typeface="Calibri"/>
                <a:ea typeface="Calibri"/>
                <a:cs typeface="Calibri"/>
                <a:sym typeface="Calibri"/>
              </a:rPr>
              <a:t>A volte dovrete ripetere tre volte la stessa risposta, ma fatelo con un sorriso. È possibile che vi vengano poste più volte le stesse domande con formulazioni leggermente diverse. Non lasciatevi scoraggiare. Anzi, consideratela un'opportunità per ampliare la vostra risposta iniziale.</a:t>
            </a:r>
            <a:endParaRPr sz="170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1700">
              <a:solidFill>
                <a:srgbClr val="262626"/>
              </a:solidFill>
              <a:latin typeface="Calibri"/>
              <a:ea typeface="Calibri"/>
              <a:cs typeface="Calibri"/>
              <a:sym typeface="Calibri"/>
            </a:endParaRPr>
          </a:p>
          <a:p>
            <a:pPr marL="0" marR="0" lvl="0" indent="0" algn="just" rtl="0">
              <a:spcBef>
                <a:spcPts val="0"/>
              </a:spcBef>
              <a:spcAft>
                <a:spcPts val="0"/>
              </a:spcAft>
              <a:buNone/>
            </a:pPr>
            <a:endParaRPr sz="1700">
              <a:solidFill>
                <a:srgbClr val="262626"/>
              </a:solidFill>
              <a:latin typeface="Calibri"/>
              <a:ea typeface="Calibri"/>
              <a:cs typeface="Calibri"/>
              <a:sym typeface="Calibri"/>
            </a:endParaRPr>
          </a:p>
        </p:txBody>
      </p:sp>
      <p:sp>
        <p:nvSpPr>
          <p:cNvPr id="254" name="Google Shape;254;p14">
            <a:hlinkClick r:id="rId4" action="ppaction://hlinksldjump"/>
          </p:cNvPr>
          <p:cNvSpPr/>
          <p:nvPr/>
        </p:nvSpPr>
        <p:spPr>
          <a:xfrm>
            <a:off x="3962745" y="5563923"/>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55" name="Google Shape;255;p14"/>
          <p:cNvPicPr preferRelativeResize="0"/>
          <p:nvPr/>
        </p:nvPicPr>
        <p:blipFill rotWithShape="1">
          <a:blip r:embed="rId5">
            <a:alphaModFix/>
          </a:blip>
          <a:srcRect/>
          <a:stretch/>
        </p:blipFill>
        <p:spPr>
          <a:xfrm>
            <a:off x="5861429" y="93398"/>
            <a:ext cx="853888" cy="82667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59"/>
        <p:cNvGrpSpPr/>
        <p:nvPr/>
      </p:nvGrpSpPr>
      <p:grpSpPr>
        <a:xfrm>
          <a:off x="0" y="0"/>
          <a:ext cx="0" cy="0"/>
          <a:chOff x="0" y="0"/>
          <a:chExt cx="0" cy="0"/>
        </a:xfrm>
      </p:grpSpPr>
      <p:sp>
        <p:nvSpPr>
          <p:cNvPr id="260" name="Google Shape;260;p15"/>
          <p:cNvSpPr txBox="1">
            <a:spLocks noGrp="1"/>
          </p:cNvSpPr>
          <p:nvPr>
            <p:ph type="title"/>
          </p:nvPr>
        </p:nvSpPr>
        <p:spPr>
          <a:xfrm>
            <a:off x="1388525" y="365125"/>
            <a:ext cx="10394100" cy="1588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5ABBA"/>
              </a:buClr>
              <a:buSzPts val="5400"/>
              <a:buFont typeface="Calibri"/>
              <a:buNone/>
            </a:pPr>
            <a:r>
              <a:rPr lang="tr-TR" sz="4800" b="1">
                <a:solidFill>
                  <a:srgbClr val="15ABBA"/>
                </a:solidFill>
              </a:rPr>
              <a:t>Domande tipo di un colloquio di gruppo</a:t>
            </a:r>
            <a:endParaRPr sz="4800" b="1">
              <a:solidFill>
                <a:srgbClr val="15ABBA"/>
              </a:solidFill>
              <a:latin typeface="Calibri"/>
              <a:ea typeface="Calibri"/>
              <a:cs typeface="Calibri"/>
              <a:sym typeface="Calibri"/>
            </a:endParaRPr>
          </a:p>
        </p:txBody>
      </p:sp>
      <p:sp>
        <p:nvSpPr>
          <p:cNvPr id="261" name="Google Shape;261;p15"/>
          <p:cNvSpPr/>
          <p:nvPr/>
        </p:nvSpPr>
        <p:spPr>
          <a:xfrm>
            <a:off x="0" y="1693890"/>
            <a:ext cx="12192000" cy="254833"/>
          </a:xfrm>
          <a:prstGeom prst="rect">
            <a:avLst/>
          </a:prstGeom>
          <a:gradFill>
            <a:gsLst>
              <a:gs pos="0">
                <a:srgbClr val="AFAFAF"/>
              </a:gs>
              <a:gs pos="50000">
                <a:schemeClr val="accent3"/>
              </a:gs>
              <a:gs pos="100000">
                <a:srgbClr val="919191"/>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2" name="Google Shape;262;p15"/>
          <p:cNvSpPr txBox="1"/>
          <p:nvPr/>
        </p:nvSpPr>
        <p:spPr>
          <a:xfrm>
            <a:off x="534649" y="2184626"/>
            <a:ext cx="11122800" cy="37866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 Prendete una penna e un foglio di carta e rispondete alle seguenti domande che vi verranno poste durante il colloquio. Ricordate che non ci sono risposte giuste o sbagliate a queste domande, che hanno lo scopo di verificare la vostra capacità di rispondere alle domande.</a:t>
            </a:r>
            <a:endParaRPr sz="24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24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*Descrivete una situazione di tensione tra voi e un cliente o un collega.      </a:t>
            </a:r>
            <a:endParaRPr sz="24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*Come avete gestito la situazione?</a:t>
            </a:r>
            <a:endParaRPr sz="24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*Descrivete un evento o un'esperienza che ha cambiato la vostra visione del mondo.</a:t>
            </a:r>
            <a:endParaRPr sz="24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*Se poteste scegliere di diventare un supereroe qualsiasi, chi sarebbe e perché?</a:t>
            </a:r>
            <a:endParaRPr sz="2400">
              <a:solidFill>
                <a:srgbClr val="3A3838"/>
              </a:solidFill>
              <a:latin typeface="Calibri"/>
              <a:ea typeface="Calibri"/>
              <a:cs typeface="Calibri"/>
              <a:sym typeface="Calibri"/>
            </a:endParaRPr>
          </a:p>
          <a:p>
            <a:pPr marL="0" marR="0" lvl="0" indent="0" algn="just" rtl="0">
              <a:spcBef>
                <a:spcPts val="0"/>
              </a:spcBef>
              <a:spcAft>
                <a:spcPts val="0"/>
              </a:spcAft>
              <a:buNone/>
            </a:pPr>
            <a:endParaRPr sz="2400">
              <a:solidFill>
                <a:srgbClr val="3A3838"/>
              </a:solidFill>
              <a:latin typeface="Calibri"/>
              <a:ea typeface="Calibri"/>
              <a:cs typeface="Calibri"/>
              <a:sym typeface="Calibri"/>
            </a:endParaRPr>
          </a:p>
        </p:txBody>
      </p:sp>
      <p:sp>
        <p:nvSpPr>
          <p:cNvPr id="263" name="Google Shape;263;p15">
            <a:hlinkClick r:id="rId3" action="ppaction://hlinksldjump"/>
          </p:cNvPr>
          <p:cNvSpPr/>
          <p:nvPr/>
        </p:nvSpPr>
        <p:spPr>
          <a:xfrm>
            <a:off x="4402734" y="5858981"/>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64" name="Google Shape;264;p15">
            <a:hlinkClick r:id="rId3" action="ppaction://hlinksldjump"/>
          </p:cNvPr>
          <p:cNvSpPr/>
          <p:nvPr/>
        </p:nvSpPr>
        <p:spPr>
          <a:xfrm>
            <a:off x="4402734" y="5745915"/>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65" name="Google Shape;265;p15"/>
          <p:cNvPicPr preferRelativeResize="0"/>
          <p:nvPr/>
        </p:nvPicPr>
        <p:blipFill rotWithShape="1">
          <a:blip r:embed="rId4">
            <a:alphaModFix/>
          </a:blip>
          <a:srcRect/>
          <a:stretch/>
        </p:blipFill>
        <p:spPr>
          <a:xfrm>
            <a:off x="534649" y="452280"/>
            <a:ext cx="853888" cy="82667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269"/>
        <p:cNvGrpSpPr/>
        <p:nvPr/>
      </p:nvGrpSpPr>
      <p:grpSpPr>
        <a:xfrm>
          <a:off x="0" y="0"/>
          <a:ext cx="0" cy="0"/>
          <a:chOff x="0" y="0"/>
          <a:chExt cx="0" cy="0"/>
        </a:xfrm>
      </p:grpSpPr>
      <p:sp>
        <p:nvSpPr>
          <p:cNvPr id="270" name="Google Shape;270;p16"/>
          <p:cNvSpPr txBox="1">
            <a:spLocks noGrp="1"/>
          </p:cNvSpPr>
          <p:nvPr>
            <p:ph type="title"/>
          </p:nvPr>
        </p:nvSpPr>
        <p:spPr>
          <a:xfrm>
            <a:off x="1561413" y="365125"/>
            <a:ext cx="96600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5ABBA"/>
              </a:buClr>
              <a:buSzPts val="5400"/>
              <a:buFont typeface="Calibri"/>
              <a:buNone/>
            </a:pPr>
            <a:r>
              <a:rPr lang="tr-TR" sz="5400" b="1">
                <a:solidFill>
                  <a:srgbClr val="15ABBA"/>
                </a:solidFill>
              </a:rPr>
              <a:t>Un colloquio di successo</a:t>
            </a:r>
            <a:endParaRPr sz="5400" b="1">
              <a:solidFill>
                <a:srgbClr val="15ABBA"/>
              </a:solidFill>
              <a:latin typeface="Calibri"/>
              <a:ea typeface="Calibri"/>
              <a:cs typeface="Calibri"/>
              <a:sym typeface="Calibri"/>
            </a:endParaRPr>
          </a:p>
        </p:txBody>
      </p:sp>
      <p:sp>
        <p:nvSpPr>
          <p:cNvPr id="271" name="Google Shape;271;p16"/>
          <p:cNvSpPr/>
          <p:nvPr/>
        </p:nvSpPr>
        <p:spPr>
          <a:xfrm>
            <a:off x="0" y="1693890"/>
            <a:ext cx="12192000" cy="254833"/>
          </a:xfrm>
          <a:prstGeom prst="rect">
            <a:avLst/>
          </a:prstGeom>
          <a:gradFill>
            <a:gsLst>
              <a:gs pos="0">
                <a:srgbClr val="AFAFAF"/>
              </a:gs>
              <a:gs pos="50000">
                <a:schemeClr val="accent3"/>
              </a:gs>
              <a:gs pos="100000">
                <a:srgbClr val="919191"/>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2" name="Google Shape;272;p16"/>
          <p:cNvSpPr txBox="1"/>
          <p:nvPr/>
        </p:nvSpPr>
        <p:spPr>
          <a:xfrm>
            <a:off x="830035" y="2745601"/>
            <a:ext cx="11122800" cy="2308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i="1">
              <a:solidFill>
                <a:srgbClr val="3A3838"/>
              </a:solidFill>
              <a:latin typeface="Calibri"/>
              <a:ea typeface="Calibri"/>
              <a:cs typeface="Calibri"/>
              <a:sym typeface="Calibri"/>
            </a:endParaRPr>
          </a:p>
          <a:p>
            <a:pPr marL="0" marR="0" lvl="0" indent="0" algn="l"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Grazie per aver completato questa presentazione.</a:t>
            </a:r>
            <a:endParaRPr sz="2400">
              <a:solidFill>
                <a:srgbClr val="3A3838"/>
              </a:solidFill>
              <a:latin typeface="Calibri"/>
              <a:ea typeface="Calibri"/>
              <a:cs typeface="Calibri"/>
              <a:sym typeface="Calibri"/>
            </a:endParaRPr>
          </a:p>
          <a:p>
            <a:pPr marL="0" marR="0" lvl="0" indent="0" algn="l" rtl="0">
              <a:spcBef>
                <a:spcPts val="0"/>
              </a:spcBef>
              <a:spcAft>
                <a:spcPts val="0"/>
              </a:spcAft>
              <a:buClr>
                <a:schemeClr val="dk1"/>
              </a:buClr>
              <a:buSzPts val="1100"/>
              <a:buFont typeface="Arial"/>
              <a:buNone/>
            </a:pPr>
            <a:r>
              <a:rPr lang="tr-TR" sz="2400">
                <a:solidFill>
                  <a:srgbClr val="3A3838"/>
                </a:solidFill>
                <a:latin typeface="Calibri"/>
                <a:ea typeface="Calibri"/>
                <a:cs typeface="Calibri"/>
                <a:sym typeface="Calibri"/>
              </a:rPr>
              <a:t>Ora avete imparato come funziona un colloquio di lavoro e come potete migliorare per avere più successo in questi colloqui.</a:t>
            </a:r>
            <a:endParaRPr sz="2400">
              <a:solidFill>
                <a:srgbClr val="3A3838"/>
              </a:solidFill>
              <a:latin typeface="Calibri"/>
              <a:ea typeface="Calibri"/>
              <a:cs typeface="Calibri"/>
              <a:sym typeface="Calibri"/>
            </a:endParaRPr>
          </a:p>
          <a:p>
            <a:pPr marL="0" marR="0" lvl="0" indent="0" algn="l" rtl="0">
              <a:spcBef>
                <a:spcPts val="0"/>
              </a:spcBef>
              <a:spcAft>
                <a:spcPts val="0"/>
              </a:spcAft>
              <a:buClr>
                <a:schemeClr val="dk1"/>
              </a:buClr>
              <a:buSzPts val="1100"/>
              <a:buFont typeface="Arial"/>
              <a:buNone/>
            </a:pPr>
            <a:endParaRPr sz="2400">
              <a:solidFill>
                <a:srgbClr val="3A3838"/>
              </a:solidFill>
              <a:latin typeface="Calibri"/>
              <a:ea typeface="Calibri"/>
              <a:cs typeface="Calibri"/>
              <a:sym typeface="Calibri"/>
            </a:endParaRPr>
          </a:p>
          <a:p>
            <a:pPr marL="0" marR="0" lvl="0" indent="0" algn="l" rtl="0">
              <a:spcBef>
                <a:spcPts val="0"/>
              </a:spcBef>
              <a:spcAft>
                <a:spcPts val="0"/>
              </a:spcAft>
              <a:buNone/>
            </a:pPr>
            <a:endParaRPr sz="2400">
              <a:solidFill>
                <a:srgbClr val="3A3838"/>
              </a:solidFill>
              <a:latin typeface="Calibri"/>
              <a:ea typeface="Calibri"/>
              <a:cs typeface="Calibri"/>
              <a:sym typeface="Calibri"/>
            </a:endParaRPr>
          </a:p>
        </p:txBody>
      </p:sp>
      <p:sp>
        <p:nvSpPr>
          <p:cNvPr id="273" name="Google Shape;273;p16">
            <a:hlinkClick r:id="rId3" action="ppaction://hlinksldjump"/>
          </p:cNvPr>
          <p:cNvSpPr/>
          <p:nvPr/>
        </p:nvSpPr>
        <p:spPr>
          <a:xfrm>
            <a:off x="3974891" y="5560172"/>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274" name="Google Shape;274;p16">
            <a:hlinkClick r:id="rId3" action="ppaction://hlinksldjump"/>
          </p:cNvPr>
          <p:cNvSpPr/>
          <p:nvPr/>
        </p:nvSpPr>
        <p:spPr>
          <a:xfrm>
            <a:off x="2359179" y="3973449"/>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75" name="Google Shape;275;p16"/>
          <p:cNvPicPr preferRelativeResize="0"/>
          <p:nvPr/>
        </p:nvPicPr>
        <p:blipFill rotWithShape="1">
          <a:blip r:embed="rId4">
            <a:alphaModFix/>
          </a:blip>
          <a:srcRect/>
          <a:stretch/>
        </p:blipFill>
        <p:spPr>
          <a:xfrm>
            <a:off x="534649" y="614569"/>
            <a:ext cx="853888" cy="82667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93"/>
        <p:cNvGrpSpPr/>
        <p:nvPr/>
      </p:nvGrpSpPr>
      <p:grpSpPr>
        <a:xfrm>
          <a:off x="0" y="0"/>
          <a:ext cx="0" cy="0"/>
          <a:chOff x="0" y="0"/>
          <a:chExt cx="0" cy="0"/>
        </a:xfrm>
      </p:grpSpPr>
      <p:sp>
        <p:nvSpPr>
          <p:cNvPr id="94" name="Google Shape;94;p2"/>
          <p:cNvSpPr txBox="1">
            <a:spLocks noGrp="1"/>
          </p:cNvSpPr>
          <p:nvPr>
            <p:ph type="title"/>
          </p:nvPr>
        </p:nvSpPr>
        <p:spPr>
          <a:xfrm>
            <a:off x="1693888" y="365125"/>
            <a:ext cx="965991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5ABBA"/>
              </a:buClr>
              <a:buSzPts val="5400"/>
              <a:buFont typeface="Calibri"/>
              <a:buNone/>
            </a:pPr>
            <a:r>
              <a:rPr lang="tr-TR" sz="5400" b="1">
                <a:solidFill>
                  <a:srgbClr val="15ABBA"/>
                </a:solidFill>
              </a:rPr>
              <a:t>che cos’è un colloquio di gruppo</a:t>
            </a:r>
            <a:r>
              <a:rPr lang="tr-TR" sz="5400" b="1">
                <a:solidFill>
                  <a:srgbClr val="15ABBA"/>
                </a:solidFill>
                <a:latin typeface="Calibri"/>
                <a:ea typeface="Calibri"/>
                <a:cs typeface="Calibri"/>
                <a:sym typeface="Calibri"/>
              </a:rPr>
              <a:t>?</a:t>
            </a:r>
            <a:endParaRPr/>
          </a:p>
        </p:txBody>
      </p:sp>
      <p:sp>
        <p:nvSpPr>
          <p:cNvPr id="95" name="Google Shape;95;p2"/>
          <p:cNvSpPr/>
          <p:nvPr/>
        </p:nvSpPr>
        <p:spPr>
          <a:xfrm>
            <a:off x="0" y="1693890"/>
            <a:ext cx="12192000" cy="254833"/>
          </a:xfrm>
          <a:prstGeom prst="rect">
            <a:avLst/>
          </a:prstGeom>
          <a:gradFill>
            <a:gsLst>
              <a:gs pos="0">
                <a:srgbClr val="AFAFAF"/>
              </a:gs>
              <a:gs pos="50000">
                <a:schemeClr val="accent3"/>
              </a:gs>
              <a:gs pos="100000">
                <a:srgbClr val="919191"/>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6" name="Google Shape;96;p2"/>
          <p:cNvSpPr txBox="1"/>
          <p:nvPr/>
        </p:nvSpPr>
        <p:spPr>
          <a:xfrm>
            <a:off x="494675" y="2278507"/>
            <a:ext cx="11122800" cy="1816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tr-TR" sz="2800">
                <a:solidFill>
                  <a:schemeClr val="dk1"/>
                </a:solidFill>
                <a:latin typeface="Calibri"/>
                <a:ea typeface="Calibri"/>
                <a:cs typeface="Calibri"/>
                <a:sym typeface="Calibri"/>
              </a:rPr>
              <a:t>Il colloquio di selezione è un tipo di colloquio che coinvolge un candidato e diversi intervistatori, spesso rappresentanti di diversi dipartimenti.  Nel colloquio di gruppo il candidato risponde alle domande di un gruppo di persone che poi prendono la decisione di assunzione.</a:t>
            </a:r>
            <a:endParaRPr sz="2800">
              <a:solidFill>
                <a:schemeClr val="dk1"/>
              </a:solidFill>
              <a:latin typeface="Calibri"/>
              <a:ea typeface="Calibri"/>
              <a:cs typeface="Calibri"/>
              <a:sym typeface="Calibri"/>
            </a:endParaRPr>
          </a:p>
        </p:txBody>
      </p:sp>
      <p:sp>
        <p:nvSpPr>
          <p:cNvPr id="97" name="Google Shape;97;p2">
            <a:hlinkClick r:id="" action="ppaction://hlinkshowjump?jump=previousslide"/>
          </p:cNvPr>
          <p:cNvSpPr/>
          <p:nvPr/>
        </p:nvSpPr>
        <p:spPr>
          <a:xfrm>
            <a:off x="3982141" y="5778390"/>
            <a:ext cx="1699124" cy="607420"/>
          </a:xfrm>
          <a:prstGeom prst="roundRect">
            <a:avLst>
              <a:gd name="adj" fmla="val 16667"/>
            </a:avLst>
          </a:prstGeom>
          <a:solidFill>
            <a:schemeClr val="accent1"/>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000">
                <a:solidFill>
                  <a:schemeClr val="lt1"/>
                </a:solidFill>
                <a:latin typeface="Calibri"/>
                <a:ea typeface="Calibri"/>
                <a:cs typeface="Calibri"/>
                <a:sym typeface="Calibri"/>
              </a:rPr>
              <a:t>BACK</a:t>
            </a:r>
            <a:endParaRPr/>
          </a:p>
        </p:txBody>
      </p:sp>
      <p:sp>
        <p:nvSpPr>
          <p:cNvPr id="98" name="Google Shape;98;p2">
            <a:hlinkClick r:id="" action="ppaction://hlinkshowjump?jump=nextslide"/>
          </p:cNvPr>
          <p:cNvSpPr/>
          <p:nvPr/>
        </p:nvSpPr>
        <p:spPr>
          <a:xfrm>
            <a:off x="6320609" y="5778389"/>
            <a:ext cx="1714117" cy="592429"/>
          </a:xfrm>
          <a:prstGeom prst="roundRect">
            <a:avLst>
              <a:gd name="adj" fmla="val 16667"/>
            </a:avLst>
          </a:prstGeom>
          <a:solidFill>
            <a:schemeClr val="accent1"/>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000">
                <a:solidFill>
                  <a:schemeClr val="lt1"/>
                </a:solidFill>
                <a:latin typeface="Calibri"/>
                <a:ea typeface="Calibri"/>
                <a:cs typeface="Calibri"/>
                <a:sym typeface="Calibri"/>
              </a:rPr>
              <a:t>NEXT</a:t>
            </a:r>
            <a:endParaRPr/>
          </a:p>
        </p:txBody>
      </p:sp>
      <p:sp>
        <p:nvSpPr>
          <p:cNvPr id="99" name="Google Shape;99;p2">
            <a:hlinkClick r:id="rId3" action="ppaction://hlinksldjump"/>
          </p:cNvPr>
          <p:cNvSpPr/>
          <p:nvPr/>
        </p:nvSpPr>
        <p:spPr>
          <a:xfrm>
            <a:off x="3862316" y="5609230"/>
            <a:ext cx="1978926" cy="95534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p2">
            <a:hlinkClick r:id="rId4" action="ppaction://hlinksldjump"/>
          </p:cNvPr>
          <p:cNvSpPr/>
          <p:nvPr/>
        </p:nvSpPr>
        <p:spPr>
          <a:xfrm>
            <a:off x="6155140" y="5595582"/>
            <a:ext cx="2101756" cy="996287"/>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01" name="Google Shape;101;p2"/>
          <p:cNvPicPr preferRelativeResize="0"/>
          <p:nvPr/>
        </p:nvPicPr>
        <p:blipFill rotWithShape="1">
          <a:blip r:embed="rId5">
            <a:alphaModFix/>
          </a:blip>
          <a:srcRect/>
          <a:stretch/>
        </p:blipFill>
        <p:spPr>
          <a:xfrm>
            <a:off x="428132" y="500267"/>
            <a:ext cx="1036796" cy="10037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1693888" y="365125"/>
            <a:ext cx="965991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5ABBA"/>
              </a:buClr>
              <a:buSzPts val="5400"/>
              <a:buFont typeface="Calibri"/>
              <a:buNone/>
            </a:pPr>
            <a:r>
              <a:rPr lang="tr-TR" sz="5400" b="1">
                <a:solidFill>
                  <a:srgbClr val="15ABBA"/>
                </a:solidFill>
              </a:rPr>
              <a:t>Prima di iniziare</a:t>
            </a:r>
            <a:endParaRPr sz="5400" b="1">
              <a:solidFill>
                <a:srgbClr val="15ABBA"/>
              </a:solidFill>
              <a:latin typeface="Calibri"/>
              <a:ea typeface="Calibri"/>
              <a:cs typeface="Calibri"/>
              <a:sym typeface="Calibri"/>
            </a:endParaRPr>
          </a:p>
        </p:txBody>
      </p:sp>
      <p:sp>
        <p:nvSpPr>
          <p:cNvPr id="107" name="Google Shape;107;p3"/>
          <p:cNvSpPr/>
          <p:nvPr/>
        </p:nvSpPr>
        <p:spPr>
          <a:xfrm>
            <a:off x="0" y="1693890"/>
            <a:ext cx="12192000" cy="254833"/>
          </a:xfrm>
          <a:prstGeom prst="rect">
            <a:avLst/>
          </a:prstGeom>
          <a:gradFill>
            <a:gsLst>
              <a:gs pos="0">
                <a:srgbClr val="AFAFAF"/>
              </a:gs>
              <a:gs pos="50000">
                <a:schemeClr val="accent3"/>
              </a:gs>
              <a:gs pos="100000">
                <a:srgbClr val="919191"/>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8" name="Google Shape;108;p3"/>
          <p:cNvSpPr txBox="1"/>
          <p:nvPr/>
        </p:nvSpPr>
        <p:spPr>
          <a:xfrm>
            <a:off x="534649" y="2171597"/>
            <a:ext cx="11122800" cy="34785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2000">
                <a:solidFill>
                  <a:srgbClr val="3A3838"/>
                </a:solidFill>
                <a:latin typeface="Calibri"/>
                <a:ea typeface="Calibri"/>
                <a:cs typeface="Calibri"/>
                <a:sym typeface="Calibri"/>
              </a:rPr>
              <a:t>È importante sapere che in un colloquio di selezione si incontrano contemporaneamente più responsabili decisionali.</a:t>
            </a:r>
            <a:endParaRPr sz="20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20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000">
                <a:solidFill>
                  <a:srgbClr val="3A3838"/>
                </a:solidFill>
                <a:latin typeface="Calibri"/>
                <a:ea typeface="Calibri"/>
                <a:cs typeface="Calibri"/>
                <a:sym typeface="Calibri"/>
              </a:rPr>
              <a:t>Cosa pensate di dover tenere a mente per avere un colloquio di successo? Scrivete tutte le vostre idee su un foglio di carta.</a:t>
            </a:r>
            <a:endParaRPr sz="20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20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000">
                <a:solidFill>
                  <a:srgbClr val="3A3838"/>
                </a:solidFill>
                <a:latin typeface="Calibri"/>
                <a:ea typeface="Calibri"/>
                <a:cs typeface="Calibri"/>
                <a:sym typeface="Calibri"/>
              </a:rPr>
              <a:t>Chiedete consigli a chi ha già avuto esperienze di colloqui di lavoro.</a:t>
            </a:r>
            <a:endParaRPr sz="2000">
              <a:solidFill>
                <a:srgbClr val="3A3838"/>
              </a:solidFill>
              <a:latin typeface="Calibri"/>
              <a:ea typeface="Calibri"/>
              <a:cs typeface="Calibri"/>
              <a:sym typeface="Calibri"/>
            </a:endParaRPr>
          </a:p>
          <a:p>
            <a:pPr marL="0" marR="0" lvl="0" indent="0" algn="just" rtl="0">
              <a:spcBef>
                <a:spcPts val="0"/>
              </a:spcBef>
              <a:spcAft>
                <a:spcPts val="0"/>
              </a:spcAft>
              <a:buNone/>
            </a:pPr>
            <a:endParaRPr sz="2000">
              <a:solidFill>
                <a:srgbClr val="3A3838"/>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ctr" rtl="0">
              <a:spcBef>
                <a:spcPts val="0"/>
              </a:spcBef>
              <a:spcAft>
                <a:spcPts val="0"/>
              </a:spcAft>
              <a:buNone/>
            </a:pPr>
            <a:r>
              <a:rPr lang="tr-TR" sz="2000" b="1">
                <a:solidFill>
                  <a:srgbClr val="15ABBA"/>
                </a:solidFill>
                <a:latin typeface="Calibri"/>
                <a:ea typeface="Calibri"/>
                <a:cs typeface="Calibri"/>
                <a:sym typeface="Calibri"/>
              </a:rPr>
              <a:t>Tempo assegnato: 1,5 minuti</a:t>
            </a:r>
            <a:endParaRPr sz="2000" b="1">
              <a:solidFill>
                <a:srgbClr val="15ABBA"/>
              </a:solidFill>
              <a:latin typeface="Calibri"/>
              <a:ea typeface="Calibri"/>
              <a:cs typeface="Calibri"/>
              <a:sym typeface="Calibri"/>
            </a:endParaRPr>
          </a:p>
          <a:p>
            <a:pPr marL="0" marR="0" lvl="0" indent="0" algn="just" rtl="0">
              <a:spcBef>
                <a:spcPts val="0"/>
              </a:spcBef>
              <a:spcAft>
                <a:spcPts val="0"/>
              </a:spcAft>
              <a:buNone/>
            </a:pPr>
            <a:endParaRPr sz="1600">
              <a:solidFill>
                <a:schemeClr val="dk1"/>
              </a:solidFill>
              <a:latin typeface="Calibri"/>
              <a:ea typeface="Calibri"/>
              <a:cs typeface="Calibri"/>
              <a:sym typeface="Calibri"/>
            </a:endParaRPr>
          </a:p>
        </p:txBody>
      </p:sp>
      <p:sp>
        <p:nvSpPr>
          <p:cNvPr id="109" name="Google Shape;109;p3">
            <a:hlinkClick r:id="" action="ppaction://hlinkshowjump?jump=previousslide"/>
          </p:cNvPr>
          <p:cNvSpPr/>
          <p:nvPr/>
        </p:nvSpPr>
        <p:spPr>
          <a:xfrm>
            <a:off x="3982141" y="5778390"/>
            <a:ext cx="1699124" cy="607420"/>
          </a:xfrm>
          <a:prstGeom prst="roundRect">
            <a:avLst>
              <a:gd name="adj" fmla="val 16667"/>
            </a:avLst>
          </a:prstGeom>
          <a:solidFill>
            <a:schemeClr val="accent1"/>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000">
                <a:solidFill>
                  <a:schemeClr val="lt1"/>
                </a:solidFill>
                <a:latin typeface="Calibri"/>
                <a:ea typeface="Calibri"/>
                <a:cs typeface="Calibri"/>
                <a:sym typeface="Calibri"/>
              </a:rPr>
              <a:t>BACK</a:t>
            </a:r>
            <a:endParaRPr/>
          </a:p>
        </p:txBody>
      </p:sp>
      <p:sp>
        <p:nvSpPr>
          <p:cNvPr id="110" name="Google Shape;110;p3">
            <a:hlinkClick r:id="" action="ppaction://hlinkshowjump?jump=nextslide"/>
          </p:cNvPr>
          <p:cNvSpPr/>
          <p:nvPr/>
        </p:nvSpPr>
        <p:spPr>
          <a:xfrm>
            <a:off x="6320609" y="5778389"/>
            <a:ext cx="1714117" cy="592429"/>
          </a:xfrm>
          <a:prstGeom prst="roundRect">
            <a:avLst>
              <a:gd name="adj" fmla="val 16667"/>
            </a:avLst>
          </a:prstGeom>
          <a:solidFill>
            <a:schemeClr val="accent1"/>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000">
                <a:solidFill>
                  <a:schemeClr val="lt1"/>
                </a:solidFill>
                <a:latin typeface="Calibri"/>
                <a:ea typeface="Calibri"/>
                <a:cs typeface="Calibri"/>
                <a:sym typeface="Calibri"/>
              </a:rPr>
              <a:t>NEXT</a:t>
            </a:r>
            <a:endParaRPr/>
          </a:p>
        </p:txBody>
      </p:sp>
      <p:sp>
        <p:nvSpPr>
          <p:cNvPr id="111" name="Google Shape;111;p3">
            <a:hlinkClick r:id="rId3" action="ppaction://hlinksldjump"/>
          </p:cNvPr>
          <p:cNvSpPr/>
          <p:nvPr/>
        </p:nvSpPr>
        <p:spPr>
          <a:xfrm>
            <a:off x="3794078" y="5724012"/>
            <a:ext cx="2060812" cy="7859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2" name="Google Shape;112;p3">
            <a:hlinkClick r:id="rId4" action="ppaction://hlinksldjump"/>
          </p:cNvPr>
          <p:cNvSpPr/>
          <p:nvPr/>
        </p:nvSpPr>
        <p:spPr>
          <a:xfrm>
            <a:off x="6209731" y="5622878"/>
            <a:ext cx="1978926" cy="88710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13" name="Google Shape;113;p3"/>
          <p:cNvPicPr preferRelativeResize="0"/>
          <p:nvPr/>
        </p:nvPicPr>
        <p:blipFill rotWithShape="1">
          <a:blip r:embed="rId5">
            <a:alphaModFix/>
          </a:blip>
          <a:srcRect/>
          <a:stretch/>
        </p:blipFill>
        <p:spPr>
          <a:xfrm>
            <a:off x="337289" y="365125"/>
            <a:ext cx="1036796" cy="10037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1693888" y="365125"/>
            <a:ext cx="9659911"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15ABBA"/>
              </a:buClr>
              <a:buSzPct val="100000"/>
              <a:buFont typeface="Calibri"/>
              <a:buNone/>
            </a:pPr>
            <a:r>
              <a:rPr lang="tr-TR" sz="5400" b="1">
                <a:solidFill>
                  <a:srgbClr val="15ABBA"/>
                </a:solidFill>
              </a:rPr>
              <a:t>Suggerimenti per un colloquio di gruppo di successo</a:t>
            </a:r>
            <a:endParaRPr sz="5400" b="1">
              <a:solidFill>
                <a:srgbClr val="15ABBA"/>
              </a:solidFill>
              <a:latin typeface="Calibri"/>
              <a:ea typeface="Calibri"/>
              <a:cs typeface="Calibri"/>
              <a:sym typeface="Calibri"/>
            </a:endParaRPr>
          </a:p>
        </p:txBody>
      </p:sp>
      <p:sp>
        <p:nvSpPr>
          <p:cNvPr id="119" name="Google Shape;119;p4"/>
          <p:cNvSpPr/>
          <p:nvPr/>
        </p:nvSpPr>
        <p:spPr>
          <a:xfrm>
            <a:off x="0" y="1693890"/>
            <a:ext cx="12192000" cy="254833"/>
          </a:xfrm>
          <a:prstGeom prst="rect">
            <a:avLst/>
          </a:prstGeom>
          <a:gradFill>
            <a:gsLst>
              <a:gs pos="0">
                <a:srgbClr val="AFAFAF"/>
              </a:gs>
              <a:gs pos="50000">
                <a:schemeClr val="accent3"/>
              </a:gs>
              <a:gs pos="100000">
                <a:srgbClr val="919191"/>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0" name="Google Shape;120;p4"/>
          <p:cNvSpPr txBox="1"/>
          <p:nvPr/>
        </p:nvSpPr>
        <p:spPr>
          <a:xfrm>
            <a:off x="534650" y="2184575"/>
            <a:ext cx="11122800" cy="39867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1100"/>
              <a:buFont typeface="Arial"/>
              <a:buNone/>
            </a:pPr>
            <a:r>
              <a:rPr lang="tr-TR" sz="2300">
                <a:solidFill>
                  <a:srgbClr val="3A3838"/>
                </a:solidFill>
                <a:latin typeface="Calibri"/>
                <a:ea typeface="Calibri"/>
                <a:cs typeface="Calibri"/>
                <a:sym typeface="Calibri"/>
              </a:rPr>
              <a:t>Per certi versi, un colloquio di gruppo non è diverso da un colloquio faccia a faccia. L'intervistatore vi pone una domanda e voi rispondete. Tuttavia, le dinamiche di un colloquio di gruppo sono diverse da quelle di un colloquio individuale e la padronanza di queste differenze può darvi un vantaggio rispetto agli altri candidati.</a:t>
            </a:r>
            <a:endParaRPr sz="23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endParaRPr sz="23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300">
                <a:solidFill>
                  <a:srgbClr val="3A3838"/>
                </a:solidFill>
                <a:latin typeface="Calibri"/>
                <a:ea typeface="Calibri"/>
                <a:cs typeface="Calibri"/>
                <a:sym typeface="Calibri"/>
              </a:rPr>
              <a:t>Nelle pagine seguenti troverete alcuni consigli che vi serviranno durante un colloquio di selezione.</a:t>
            </a:r>
            <a:endParaRPr sz="2300">
              <a:solidFill>
                <a:srgbClr val="3A3838"/>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2300">
                <a:solidFill>
                  <a:srgbClr val="3A3838"/>
                </a:solidFill>
                <a:latin typeface="Calibri"/>
                <a:ea typeface="Calibri"/>
                <a:cs typeface="Calibri"/>
                <a:sym typeface="Calibri"/>
              </a:rPr>
              <a:t>Utilizzate il menù per saperne di più su ciascun consiglio e, in alcuni casi, partecipate ad attività facoltative che metteranno alla prova le vostre risposte e i tipi di domande che potete aspettarvi in queste aree.</a:t>
            </a:r>
            <a:endParaRPr sz="2300">
              <a:solidFill>
                <a:srgbClr val="3A3838"/>
              </a:solidFill>
              <a:latin typeface="Calibri"/>
              <a:ea typeface="Calibri"/>
              <a:cs typeface="Calibri"/>
              <a:sym typeface="Calibri"/>
            </a:endParaRPr>
          </a:p>
          <a:p>
            <a:pPr marL="0" marR="0" lvl="0" indent="0" algn="just" rtl="0">
              <a:spcBef>
                <a:spcPts val="0"/>
              </a:spcBef>
              <a:spcAft>
                <a:spcPts val="0"/>
              </a:spcAft>
              <a:buNone/>
            </a:pPr>
            <a:endParaRPr sz="2300">
              <a:solidFill>
                <a:srgbClr val="3A3838"/>
              </a:solidFill>
              <a:latin typeface="Calibri"/>
              <a:ea typeface="Calibri"/>
              <a:cs typeface="Calibri"/>
              <a:sym typeface="Calibri"/>
            </a:endParaRPr>
          </a:p>
        </p:txBody>
      </p:sp>
      <p:sp>
        <p:nvSpPr>
          <p:cNvPr id="121" name="Google Shape;121;p4">
            <a:hlinkClick r:id="" action="ppaction://hlinkshowjump?jump=previousslide"/>
          </p:cNvPr>
          <p:cNvSpPr/>
          <p:nvPr/>
        </p:nvSpPr>
        <p:spPr>
          <a:xfrm>
            <a:off x="3972009" y="5779272"/>
            <a:ext cx="1699124" cy="607420"/>
          </a:xfrm>
          <a:prstGeom prst="roundRect">
            <a:avLst>
              <a:gd name="adj" fmla="val 16667"/>
            </a:avLst>
          </a:prstGeom>
          <a:solidFill>
            <a:schemeClr val="accent1"/>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000">
                <a:solidFill>
                  <a:schemeClr val="lt1"/>
                </a:solidFill>
                <a:latin typeface="Calibri"/>
                <a:ea typeface="Calibri"/>
                <a:cs typeface="Calibri"/>
                <a:sym typeface="Calibri"/>
              </a:rPr>
              <a:t>BACK</a:t>
            </a:r>
            <a:endParaRPr/>
          </a:p>
        </p:txBody>
      </p:sp>
      <p:sp>
        <p:nvSpPr>
          <p:cNvPr id="122" name="Google Shape;122;p4">
            <a:hlinkClick r:id="" action="ppaction://hlinkshowjump?jump=nextslide"/>
          </p:cNvPr>
          <p:cNvSpPr/>
          <p:nvPr/>
        </p:nvSpPr>
        <p:spPr>
          <a:xfrm>
            <a:off x="6320609" y="5778389"/>
            <a:ext cx="1714117" cy="592429"/>
          </a:xfrm>
          <a:prstGeom prst="roundRect">
            <a:avLst>
              <a:gd name="adj" fmla="val 16667"/>
            </a:avLst>
          </a:prstGeom>
          <a:solidFill>
            <a:schemeClr val="accent1"/>
          </a:solidFill>
          <a:ln w="28575" cap="flat" cmpd="sng">
            <a:solidFill>
              <a:schemeClr val="dk1"/>
            </a:solidFill>
            <a:prstDash val="solid"/>
            <a:miter lim="800000"/>
            <a:headEnd type="none" w="sm" len="sm"/>
            <a:tailEnd type="none" w="sm" len="sm"/>
          </a:ln>
          <a:effectLst>
            <a:outerShdw blurRad="190500" dist="228600" dir="2700000" algn="ctr">
              <a:srgbClr val="000000">
                <a:alpha val="29803"/>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tr-TR" sz="4000">
                <a:solidFill>
                  <a:schemeClr val="lt1"/>
                </a:solidFill>
                <a:latin typeface="Calibri"/>
                <a:ea typeface="Calibri"/>
                <a:cs typeface="Calibri"/>
                <a:sym typeface="Calibri"/>
              </a:rPr>
              <a:t>NEXT</a:t>
            </a:r>
            <a:endParaRPr/>
          </a:p>
        </p:txBody>
      </p:sp>
      <p:sp>
        <p:nvSpPr>
          <p:cNvPr id="123" name="Google Shape;123;p4">
            <a:hlinkClick r:id="rId3" action="ppaction://hlinksldjump"/>
          </p:cNvPr>
          <p:cNvSpPr/>
          <p:nvPr/>
        </p:nvSpPr>
        <p:spPr>
          <a:xfrm>
            <a:off x="3804812" y="5528692"/>
            <a:ext cx="2033517" cy="109182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4" name="Google Shape;124;p4">
            <a:hlinkClick r:id="rId4" action="ppaction://hlinksldjump"/>
          </p:cNvPr>
          <p:cNvSpPr/>
          <p:nvPr/>
        </p:nvSpPr>
        <p:spPr>
          <a:xfrm>
            <a:off x="6147261" y="5583283"/>
            <a:ext cx="2060812" cy="982638"/>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5" name="Google Shape;125;p4"/>
          <p:cNvPicPr preferRelativeResize="0"/>
          <p:nvPr/>
        </p:nvPicPr>
        <p:blipFill rotWithShape="1">
          <a:blip r:embed="rId5">
            <a:alphaModFix/>
          </a:blip>
          <a:srcRect/>
          <a:stretch/>
        </p:blipFill>
        <p:spPr>
          <a:xfrm>
            <a:off x="468106" y="454280"/>
            <a:ext cx="1036796" cy="10037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29"/>
        <p:cNvGrpSpPr/>
        <p:nvPr/>
      </p:nvGrpSpPr>
      <p:grpSpPr>
        <a:xfrm>
          <a:off x="0" y="0"/>
          <a:ext cx="0" cy="0"/>
          <a:chOff x="0" y="0"/>
          <a:chExt cx="0" cy="0"/>
        </a:xfrm>
      </p:grpSpPr>
      <p:pic>
        <p:nvPicPr>
          <p:cNvPr id="130" name="Google Shape;130;p5"/>
          <p:cNvPicPr preferRelativeResize="0"/>
          <p:nvPr/>
        </p:nvPicPr>
        <p:blipFill rotWithShape="1">
          <a:blip r:embed="rId3">
            <a:alphaModFix/>
          </a:blip>
          <a:srcRect/>
          <a:stretch/>
        </p:blipFill>
        <p:spPr>
          <a:xfrm>
            <a:off x="4097240" y="1611674"/>
            <a:ext cx="3697252" cy="4502595"/>
          </a:xfrm>
          <a:prstGeom prst="rect">
            <a:avLst/>
          </a:prstGeom>
          <a:noFill/>
          <a:ln>
            <a:noFill/>
          </a:ln>
        </p:spPr>
      </p:pic>
      <p:sp>
        <p:nvSpPr>
          <p:cNvPr id="131" name="Google Shape;131;p5"/>
          <p:cNvSpPr txBox="1"/>
          <p:nvPr/>
        </p:nvSpPr>
        <p:spPr>
          <a:xfrm>
            <a:off x="594900" y="1019325"/>
            <a:ext cx="11278500" cy="400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tr-TR" sz="2000">
                <a:solidFill>
                  <a:srgbClr val="E23189"/>
                </a:solidFill>
                <a:latin typeface="Calibri"/>
                <a:ea typeface="Calibri"/>
                <a:cs typeface="Calibri"/>
                <a:sym typeface="Calibri"/>
              </a:rPr>
              <a:t>Cliccate su un suggerimento per saperne di più e per testare le vostre abilità in questo settore specifico.</a:t>
            </a:r>
            <a:endParaRPr/>
          </a:p>
        </p:txBody>
      </p:sp>
      <p:sp>
        <p:nvSpPr>
          <p:cNvPr id="132" name="Google Shape;132;p5">
            <a:hlinkClick r:id="rId4" action="ppaction://hlinksldjump"/>
          </p:cNvPr>
          <p:cNvSpPr/>
          <p:nvPr/>
        </p:nvSpPr>
        <p:spPr>
          <a:xfrm>
            <a:off x="209862" y="1611674"/>
            <a:ext cx="3717561" cy="618727"/>
          </a:xfrm>
          <a:prstGeom prst="roundRect">
            <a:avLst>
              <a:gd name="adj" fmla="val 16667"/>
            </a:avLst>
          </a:prstGeom>
          <a:solidFill>
            <a:srgbClr val="6B2184"/>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Get an Agenda</a:t>
            </a:r>
            <a:endParaRPr sz="2400">
              <a:solidFill>
                <a:schemeClr val="lt1"/>
              </a:solidFill>
              <a:latin typeface="Calibri"/>
              <a:ea typeface="Calibri"/>
              <a:cs typeface="Calibri"/>
              <a:sym typeface="Calibri"/>
            </a:endParaRPr>
          </a:p>
        </p:txBody>
      </p:sp>
      <p:sp>
        <p:nvSpPr>
          <p:cNvPr id="133" name="Google Shape;133;p5">
            <a:hlinkClick r:id="rId5" action="ppaction://hlinksldjump"/>
          </p:cNvPr>
          <p:cNvSpPr/>
          <p:nvPr/>
        </p:nvSpPr>
        <p:spPr>
          <a:xfrm>
            <a:off x="209862" y="2455748"/>
            <a:ext cx="3717561" cy="618727"/>
          </a:xfrm>
          <a:prstGeom prst="roundRect">
            <a:avLst>
              <a:gd name="adj" fmla="val 16667"/>
            </a:avLst>
          </a:prstGeom>
          <a:solidFill>
            <a:srgbClr val="EEB92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Bring Enough for Everyone</a:t>
            </a:r>
            <a:endParaRPr sz="2400">
              <a:solidFill>
                <a:schemeClr val="lt1"/>
              </a:solidFill>
              <a:latin typeface="Calibri"/>
              <a:ea typeface="Calibri"/>
              <a:cs typeface="Calibri"/>
              <a:sym typeface="Calibri"/>
            </a:endParaRPr>
          </a:p>
        </p:txBody>
      </p:sp>
      <p:sp>
        <p:nvSpPr>
          <p:cNvPr id="134" name="Google Shape;134;p5">
            <a:hlinkClick r:id="rId6" action="ppaction://hlinksldjump"/>
          </p:cNvPr>
          <p:cNvSpPr/>
          <p:nvPr/>
        </p:nvSpPr>
        <p:spPr>
          <a:xfrm>
            <a:off x="209862" y="3398281"/>
            <a:ext cx="3717561" cy="618727"/>
          </a:xfrm>
          <a:prstGeom prst="roundRect">
            <a:avLst>
              <a:gd name="adj" fmla="val 16667"/>
            </a:avLst>
          </a:prstGeom>
          <a:solidFill>
            <a:srgbClr val="E2318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000">
                <a:solidFill>
                  <a:schemeClr val="lt1"/>
                </a:solidFill>
                <a:latin typeface="Calibri"/>
                <a:ea typeface="Calibri"/>
                <a:cs typeface="Calibri"/>
                <a:sym typeface="Calibri"/>
              </a:rPr>
              <a:t>Treat It Like Any Other Interview</a:t>
            </a:r>
            <a:endParaRPr sz="2000">
              <a:solidFill>
                <a:schemeClr val="lt1"/>
              </a:solidFill>
              <a:latin typeface="Calibri"/>
              <a:ea typeface="Calibri"/>
              <a:cs typeface="Calibri"/>
              <a:sym typeface="Calibri"/>
            </a:endParaRPr>
          </a:p>
        </p:txBody>
      </p:sp>
      <p:sp>
        <p:nvSpPr>
          <p:cNvPr id="135" name="Google Shape;135;p5">
            <a:hlinkClick r:id="rId7" action="ppaction://hlinksldjump"/>
          </p:cNvPr>
          <p:cNvSpPr/>
          <p:nvPr/>
        </p:nvSpPr>
        <p:spPr>
          <a:xfrm>
            <a:off x="209861" y="4391563"/>
            <a:ext cx="3717561" cy="618727"/>
          </a:xfrm>
          <a:prstGeom prst="roundRect">
            <a:avLst>
              <a:gd name="adj" fmla="val 16667"/>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Treat Everyone Equally</a:t>
            </a:r>
            <a:endParaRPr sz="2400">
              <a:solidFill>
                <a:schemeClr val="lt1"/>
              </a:solidFill>
              <a:latin typeface="Calibri"/>
              <a:ea typeface="Calibri"/>
              <a:cs typeface="Calibri"/>
              <a:sym typeface="Calibri"/>
            </a:endParaRPr>
          </a:p>
        </p:txBody>
      </p:sp>
      <p:sp>
        <p:nvSpPr>
          <p:cNvPr id="136" name="Google Shape;136;p5">
            <a:hlinkClick r:id="rId8" action="ppaction://hlinksldjump"/>
          </p:cNvPr>
          <p:cNvSpPr/>
          <p:nvPr/>
        </p:nvSpPr>
        <p:spPr>
          <a:xfrm>
            <a:off x="7964308" y="1665413"/>
            <a:ext cx="3717561" cy="876693"/>
          </a:xfrm>
          <a:prstGeom prst="roundRect">
            <a:avLst>
              <a:gd name="adj" fmla="val 16667"/>
            </a:avLst>
          </a:prstGeom>
          <a:solidFill>
            <a:srgbClr val="E2318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Watch Your Body Language</a:t>
            </a:r>
            <a:endParaRPr/>
          </a:p>
        </p:txBody>
      </p:sp>
      <p:sp>
        <p:nvSpPr>
          <p:cNvPr id="137" name="Google Shape;137;p5">
            <a:hlinkClick r:id="rId9" action="ppaction://hlinksldjump"/>
          </p:cNvPr>
          <p:cNvSpPr/>
          <p:nvPr/>
        </p:nvSpPr>
        <p:spPr>
          <a:xfrm>
            <a:off x="7964308" y="2680597"/>
            <a:ext cx="3717561" cy="876693"/>
          </a:xfrm>
          <a:prstGeom prst="roundRect">
            <a:avLst>
              <a:gd name="adj" fmla="val 16667"/>
            </a:avLst>
          </a:prstGeom>
          <a:solidFill>
            <a:srgbClr val="EEB92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Take Notes</a:t>
            </a:r>
            <a:endParaRPr sz="2400">
              <a:solidFill>
                <a:schemeClr val="lt1"/>
              </a:solidFill>
              <a:latin typeface="Calibri"/>
              <a:ea typeface="Calibri"/>
              <a:cs typeface="Calibri"/>
              <a:sym typeface="Calibri"/>
            </a:endParaRPr>
          </a:p>
        </p:txBody>
      </p:sp>
      <p:sp>
        <p:nvSpPr>
          <p:cNvPr id="138" name="Google Shape;138;p5">
            <a:hlinkClick r:id="rId10" action="ppaction://hlinksldjump"/>
          </p:cNvPr>
          <p:cNvSpPr/>
          <p:nvPr/>
        </p:nvSpPr>
        <p:spPr>
          <a:xfrm>
            <a:off x="7964308" y="3748826"/>
            <a:ext cx="3717561" cy="876693"/>
          </a:xfrm>
          <a:prstGeom prst="roundRect">
            <a:avLst>
              <a:gd name="adj" fmla="val 16667"/>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Be Patient, Polite, and Repeat When Necessary</a:t>
            </a:r>
            <a:endParaRPr sz="2400">
              <a:solidFill>
                <a:schemeClr val="lt1"/>
              </a:solidFill>
              <a:latin typeface="Calibri"/>
              <a:ea typeface="Calibri"/>
              <a:cs typeface="Calibri"/>
              <a:sym typeface="Calibri"/>
            </a:endParaRPr>
          </a:p>
        </p:txBody>
      </p:sp>
      <p:sp>
        <p:nvSpPr>
          <p:cNvPr id="139" name="Google Shape;139;p5">
            <a:hlinkClick r:id="rId11" action="ppaction://hlinksldjump"/>
          </p:cNvPr>
          <p:cNvSpPr/>
          <p:nvPr/>
        </p:nvSpPr>
        <p:spPr>
          <a:xfrm>
            <a:off x="7964308" y="4817055"/>
            <a:ext cx="3717561" cy="876693"/>
          </a:xfrm>
          <a:prstGeom prst="roundRect">
            <a:avLst>
              <a:gd name="adj" fmla="val 16667"/>
            </a:avLst>
          </a:prstGeom>
          <a:solidFill>
            <a:srgbClr val="E23189"/>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Speak Up</a:t>
            </a:r>
            <a:endParaRPr sz="2400">
              <a:solidFill>
                <a:schemeClr val="lt1"/>
              </a:solidFill>
              <a:latin typeface="Calibri"/>
              <a:ea typeface="Calibri"/>
              <a:cs typeface="Calibri"/>
              <a:sym typeface="Calibri"/>
            </a:endParaRPr>
          </a:p>
        </p:txBody>
      </p:sp>
      <p:sp>
        <p:nvSpPr>
          <p:cNvPr id="140" name="Google Shape;140;p5">
            <a:hlinkClick r:id="rId12" action="ppaction://hlinksldjump"/>
          </p:cNvPr>
          <p:cNvSpPr/>
          <p:nvPr/>
        </p:nvSpPr>
        <p:spPr>
          <a:xfrm>
            <a:off x="254830" y="5307380"/>
            <a:ext cx="3717561" cy="618727"/>
          </a:xfrm>
          <a:prstGeom prst="roundRect">
            <a:avLst>
              <a:gd name="adj" fmla="val 16667"/>
            </a:avLst>
          </a:prstGeom>
          <a:solidFill>
            <a:srgbClr val="6B2184"/>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400">
                <a:solidFill>
                  <a:schemeClr val="lt1"/>
                </a:solidFill>
                <a:latin typeface="Calibri"/>
                <a:ea typeface="Calibri"/>
                <a:cs typeface="Calibri"/>
                <a:sym typeface="Calibri"/>
              </a:rPr>
              <a:t>Ready to Receive</a:t>
            </a:r>
            <a:endParaRPr sz="2400">
              <a:solidFill>
                <a:schemeClr val="lt1"/>
              </a:solidFill>
              <a:latin typeface="Calibri"/>
              <a:ea typeface="Calibri"/>
              <a:cs typeface="Calibri"/>
              <a:sym typeface="Calibri"/>
            </a:endParaRPr>
          </a:p>
        </p:txBody>
      </p:sp>
      <p:sp>
        <p:nvSpPr>
          <p:cNvPr id="141" name="Google Shape;141;p5">
            <a:hlinkClick r:id="rId13" action="ppaction://hlinksldjump"/>
          </p:cNvPr>
          <p:cNvSpPr/>
          <p:nvPr/>
        </p:nvSpPr>
        <p:spPr>
          <a:xfrm>
            <a:off x="3719826" y="6309352"/>
            <a:ext cx="4452079" cy="449705"/>
          </a:xfrm>
          <a:prstGeom prst="rect">
            <a:avLst/>
          </a:prstGeom>
          <a:solidFill>
            <a:schemeClr val="accent1"/>
          </a:solidFill>
          <a:ln w="12700" cap="flat" cmpd="sng">
            <a:solidFill>
              <a:srgbClr val="E2318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2800">
                <a:solidFill>
                  <a:schemeClr val="lt1"/>
                </a:solidFill>
                <a:latin typeface="Calibri"/>
                <a:ea typeface="Calibri"/>
                <a:cs typeface="Calibri"/>
                <a:sym typeface="Calibri"/>
              </a:rPr>
              <a:t>Proceed to Quiz</a:t>
            </a:r>
            <a:endParaRPr sz="2800">
              <a:solidFill>
                <a:schemeClr val="lt1"/>
              </a:solidFill>
              <a:latin typeface="Calibri"/>
              <a:ea typeface="Calibri"/>
              <a:cs typeface="Calibri"/>
              <a:sym typeface="Calibri"/>
            </a:endParaRPr>
          </a:p>
        </p:txBody>
      </p:sp>
      <p:sp>
        <p:nvSpPr>
          <p:cNvPr id="142" name="Google Shape;142;p5">
            <a:hlinkClick r:id="rId4" action="ppaction://hlinksldjump"/>
          </p:cNvPr>
          <p:cNvSpPr/>
          <p:nvPr/>
        </p:nvSpPr>
        <p:spPr>
          <a:xfrm>
            <a:off x="209861" y="1419443"/>
            <a:ext cx="3762530" cy="81095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3" name="Google Shape;143;p5">
            <a:hlinkClick r:id="rId5" action="ppaction://hlinksldjump"/>
          </p:cNvPr>
          <p:cNvSpPr/>
          <p:nvPr/>
        </p:nvSpPr>
        <p:spPr>
          <a:xfrm>
            <a:off x="0" y="2455748"/>
            <a:ext cx="3972391" cy="618727"/>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4" name="Google Shape;144;p5">
            <a:hlinkClick r:id="rId6" action="ppaction://hlinksldjump"/>
          </p:cNvPr>
          <p:cNvSpPr/>
          <p:nvPr/>
        </p:nvSpPr>
        <p:spPr>
          <a:xfrm>
            <a:off x="0" y="3248167"/>
            <a:ext cx="3972391" cy="914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5" name="Google Shape;145;p5">
            <a:hlinkClick r:id="rId7" action="ppaction://hlinksldjump"/>
          </p:cNvPr>
          <p:cNvSpPr/>
          <p:nvPr/>
        </p:nvSpPr>
        <p:spPr>
          <a:xfrm>
            <a:off x="109182" y="4285397"/>
            <a:ext cx="3863209" cy="72489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6" name="Google Shape;146;p5">
            <a:hlinkClick r:id="rId12" action="ppaction://hlinksldjump"/>
          </p:cNvPr>
          <p:cNvSpPr/>
          <p:nvPr/>
        </p:nvSpPr>
        <p:spPr>
          <a:xfrm>
            <a:off x="209861" y="5199797"/>
            <a:ext cx="3887379" cy="914472"/>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5">
            <a:hlinkClick r:id="rId8" action="ppaction://hlinksldjump"/>
          </p:cNvPr>
          <p:cNvSpPr/>
          <p:nvPr/>
        </p:nvSpPr>
        <p:spPr>
          <a:xfrm>
            <a:off x="7794492" y="1611674"/>
            <a:ext cx="4079060" cy="93043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8" name="Google Shape;148;p5">
            <a:hlinkClick r:id="rId9" action="ppaction://hlinksldjump"/>
          </p:cNvPr>
          <p:cNvSpPr/>
          <p:nvPr/>
        </p:nvSpPr>
        <p:spPr>
          <a:xfrm>
            <a:off x="7794492" y="2680597"/>
            <a:ext cx="4024469" cy="876693"/>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tr-TR" sz="1800">
                <a:solidFill>
                  <a:schemeClr val="lt1"/>
                </a:solidFill>
                <a:latin typeface="Calibri"/>
                <a:ea typeface="Calibri"/>
                <a:cs typeface="Calibri"/>
                <a:sym typeface="Calibri"/>
              </a:rPr>
              <a:t>                                  </a:t>
            </a:r>
            <a:endParaRPr sz="1800">
              <a:solidFill>
                <a:schemeClr val="lt1"/>
              </a:solidFill>
              <a:latin typeface="Calibri"/>
              <a:ea typeface="Calibri"/>
              <a:cs typeface="Calibri"/>
              <a:sym typeface="Calibri"/>
            </a:endParaRPr>
          </a:p>
        </p:txBody>
      </p:sp>
      <p:sp>
        <p:nvSpPr>
          <p:cNvPr id="149" name="Google Shape;149;p5">
            <a:hlinkClick r:id="rId10" action="ppaction://hlinksldjump"/>
          </p:cNvPr>
          <p:cNvSpPr/>
          <p:nvPr/>
        </p:nvSpPr>
        <p:spPr>
          <a:xfrm>
            <a:off x="7794492" y="3748826"/>
            <a:ext cx="4079060" cy="87669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0" name="Google Shape;150;p5">
            <a:hlinkClick r:id="rId11" action="ppaction://hlinksldjump"/>
          </p:cNvPr>
          <p:cNvSpPr/>
          <p:nvPr/>
        </p:nvSpPr>
        <p:spPr>
          <a:xfrm>
            <a:off x="7794492" y="4817055"/>
            <a:ext cx="4024469" cy="87669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1" name="Google Shape;151;p5">
            <a:hlinkClick r:id="rId14" action="ppaction://hlinksldjump"/>
          </p:cNvPr>
          <p:cNvSpPr/>
          <p:nvPr/>
        </p:nvSpPr>
        <p:spPr>
          <a:xfrm>
            <a:off x="3557507" y="6168008"/>
            <a:ext cx="4776716" cy="743731"/>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pic>
        <p:nvPicPr>
          <p:cNvPr id="152" name="Google Shape;152;p5"/>
          <p:cNvPicPr preferRelativeResize="0"/>
          <p:nvPr/>
        </p:nvPicPr>
        <p:blipFill rotWithShape="1">
          <a:blip r:embed="rId15">
            <a:alphaModFix/>
          </a:blip>
          <a:srcRect/>
          <a:stretch/>
        </p:blipFill>
        <p:spPr>
          <a:xfrm>
            <a:off x="5460103" y="132917"/>
            <a:ext cx="915598" cy="88641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56"/>
        <p:cNvGrpSpPr/>
        <p:nvPr/>
      </p:nvGrpSpPr>
      <p:grpSpPr>
        <a:xfrm>
          <a:off x="0" y="0"/>
          <a:ext cx="0" cy="0"/>
          <a:chOff x="0" y="0"/>
          <a:chExt cx="0" cy="0"/>
        </a:xfrm>
      </p:grpSpPr>
      <p:pic>
        <p:nvPicPr>
          <p:cNvPr id="157" name="Google Shape;157;p6"/>
          <p:cNvPicPr preferRelativeResize="0"/>
          <p:nvPr/>
        </p:nvPicPr>
        <p:blipFill rotWithShape="1">
          <a:blip r:embed="rId3">
            <a:alphaModFix/>
          </a:blip>
          <a:srcRect/>
          <a:stretch/>
        </p:blipFill>
        <p:spPr>
          <a:xfrm>
            <a:off x="-1" y="4503700"/>
            <a:ext cx="2653259" cy="2354300"/>
          </a:xfrm>
          <a:prstGeom prst="rect">
            <a:avLst/>
          </a:prstGeom>
          <a:noFill/>
          <a:ln>
            <a:noFill/>
          </a:ln>
        </p:spPr>
      </p:pic>
      <p:pic>
        <p:nvPicPr>
          <p:cNvPr id="158" name="Google Shape;158;p6"/>
          <p:cNvPicPr preferRelativeResize="0"/>
          <p:nvPr/>
        </p:nvPicPr>
        <p:blipFill rotWithShape="1">
          <a:blip r:embed="rId4">
            <a:alphaModFix/>
          </a:blip>
          <a:srcRect/>
          <a:stretch/>
        </p:blipFill>
        <p:spPr>
          <a:xfrm>
            <a:off x="8464329" y="4130278"/>
            <a:ext cx="1660395" cy="2078397"/>
          </a:xfrm>
          <a:prstGeom prst="rect">
            <a:avLst/>
          </a:prstGeom>
          <a:noFill/>
          <a:ln>
            <a:noFill/>
          </a:ln>
        </p:spPr>
      </p:pic>
      <p:sp>
        <p:nvSpPr>
          <p:cNvPr id="159" name="Google Shape;159;p6"/>
          <p:cNvSpPr/>
          <p:nvPr/>
        </p:nvSpPr>
        <p:spPr>
          <a:xfrm>
            <a:off x="3492708" y="1200665"/>
            <a:ext cx="4916773" cy="5008010"/>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160" name="Google Shape;160;p6"/>
          <p:cNvSpPr/>
          <p:nvPr/>
        </p:nvSpPr>
        <p:spPr>
          <a:xfrm>
            <a:off x="3882452" y="5328581"/>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161" name="Google Shape;161;p6"/>
          <p:cNvSpPr txBox="1"/>
          <p:nvPr/>
        </p:nvSpPr>
        <p:spPr>
          <a:xfrm>
            <a:off x="3642610" y="1379095"/>
            <a:ext cx="4482000" cy="523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800">
                <a:solidFill>
                  <a:schemeClr val="dk1"/>
                </a:solidFill>
                <a:latin typeface="Calibri"/>
                <a:ea typeface="Calibri"/>
                <a:cs typeface="Calibri"/>
                <a:sym typeface="Calibri"/>
              </a:rPr>
              <a:t>FATTI UNA SCALETTA</a:t>
            </a:r>
            <a:endParaRPr/>
          </a:p>
        </p:txBody>
      </p:sp>
      <p:sp>
        <p:nvSpPr>
          <p:cNvPr id="162" name="Google Shape;162;p6"/>
          <p:cNvSpPr txBox="1"/>
          <p:nvPr/>
        </p:nvSpPr>
        <p:spPr>
          <a:xfrm>
            <a:off x="3732551" y="2080745"/>
            <a:ext cx="4617000" cy="14775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tr-TR" sz="1800">
                <a:solidFill>
                  <a:srgbClr val="262626"/>
                </a:solidFill>
                <a:latin typeface="Calibri"/>
                <a:ea typeface="Calibri"/>
                <a:cs typeface="Calibri"/>
                <a:sym typeface="Calibri"/>
              </a:rPr>
              <a:t>Quando siete invitati a sostenere un colloquio, si spera che l'azienda vi dica che avrete un colloquio di gruppo. Tuttavia, se l'azienda non vi dice con chi farete il colloquio o come si svolgerà, dovrete chiedere queste informazioni. </a:t>
            </a:r>
            <a:endParaRPr sz="1800">
              <a:solidFill>
                <a:srgbClr val="262626"/>
              </a:solidFill>
              <a:latin typeface="Calibri"/>
              <a:ea typeface="Calibri"/>
              <a:cs typeface="Calibri"/>
              <a:sym typeface="Calibri"/>
            </a:endParaRPr>
          </a:p>
        </p:txBody>
      </p:sp>
      <p:sp>
        <p:nvSpPr>
          <p:cNvPr id="163" name="Google Shape;163;p6"/>
          <p:cNvSpPr/>
          <p:nvPr/>
        </p:nvSpPr>
        <p:spPr>
          <a:xfrm>
            <a:off x="3732551" y="5220066"/>
            <a:ext cx="4497049" cy="98860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4" name="Google Shape;164;p6">
            <a:hlinkClick r:id="rId5" action="ppaction://hlinksldjump"/>
          </p:cNvPr>
          <p:cNvSpPr/>
          <p:nvPr/>
        </p:nvSpPr>
        <p:spPr>
          <a:xfrm>
            <a:off x="3677703" y="5169476"/>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65" name="Google Shape;165;p6"/>
          <p:cNvPicPr preferRelativeResize="0"/>
          <p:nvPr/>
        </p:nvPicPr>
        <p:blipFill rotWithShape="1">
          <a:blip r:embed="rId6">
            <a:alphaModFix/>
          </a:blip>
          <a:srcRect/>
          <a:stretch/>
        </p:blipFill>
        <p:spPr>
          <a:xfrm>
            <a:off x="5522638" y="75804"/>
            <a:ext cx="1036796" cy="100375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69"/>
        <p:cNvGrpSpPr/>
        <p:nvPr/>
      </p:nvGrpSpPr>
      <p:grpSpPr>
        <a:xfrm>
          <a:off x="0" y="0"/>
          <a:ext cx="0" cy="0"/>
          <a:chOff x="0" y="0"/>
          <a:chExt cx="0" cy="0"/>
        </a:xfrm>
      </p:grpSpPr>
      <p:pic>
        <p:nvPicPr>
          <p:cNvPr id="170" name="Google Shape;170;p7"/>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171" name="Google Shape;171;p7"/>
          <p:cNvSpPr/>
          <p:nvPr/>
        </p:nvSpPr>
        <p:spPr>
          <a:xfrm>
            <a:off x="3500203" y="1246931"/>
            <a:ext cx="4916773" cy="5078918"/>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172" name="Google Shape;172;p7">
            <a:hlinkClick r:id="rId4" action="ppaction://hlinksldjump"/>
          </p:cNvPr>
          <p:cNvSpPr/>
          <p:nvPr/>
        </p:nvSpPr>
        <p:spPr>
          <a:xfrm>
            <a:off x="3882452" y="5396459"/>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173" name="Google Shape;173;p7"/>
          <p:cNvSpPr txBox="1"/>
          <p:nvPr/>
        </p:nvSpPr>
        <p:spPr>
          <a:xfrm>
            <a:off x="3672590" y="1454045"/>
            <a:ext cx="4452000" cy="800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800">
                <a:solidFill>
                  <a:schemeClr val="dk1"/>
                </a:solidFill>
                <a:latin typeface="Calibri"/>
                <a:ea typeface="Calibri"/>
                <a:cs typeface="Calibri"/>
                <a:sym typeface="Calibri"/>
              </a:rPr>
              <a:t>Porta il necessario per tutti</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4" name="Google Shape;174;p7"/>
          <p:cNvSpPr txBox="1"/>
          <p:nvPr/>
        </p:nvSpPr>
        <p:spPr>
          <a:xfrm>
            <a:off x="3725055" y="2300530"/>
            <a:ext cx="4347000" cy="14775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tr-TR" sz="1800">
                <a:solidFill>
                  <a:srgbClr val="262626"/>
                </a:solidFill>
                <a:latin typeface="Calibri"/>
                <a:ea typeface="Calibri"/>
                <a:cs typeface="Calibri"/>
                <a:sym typeface="Calibri"/>
              </a:rPr>
              <a:t>È sempre consigliabile portare con sé copie extra di tutto ciò che si intende presentare a un colloquio. Questo include non solo il vostro CV, ma anche campioni di lavoro o il vostro portfolio</a:t>
            </a:r>
            <a:endParaRPr sz="1800">
              <a:solidFill>
                <a:srgbClr val="262626"/>
              </a:solidFill>
              <a:latin typeface="Calibri"/>
              <a:ea typeface="Calibri"/>
              <a:cs typeface="Calibri"/>
              <a:sym typeface="Calibri"/>
            </a:endParaRPr>
          </a:p>
        </p:txBody>
      </p:sp>
      <p:sp>
        <p:nvSpPr>
          <p:cNvPr id="175" name="Google Shape;175;p7">
            <a:hlinkClick r:id="rId4" action="ppaction://hlinksldjump"/>
          </p:cNvPr>
          <p:cNvSpPr/>
          <p:nvPr/>
        </p:nvSpPr>
        <p:spPr>
          <a:xfrm>
            <a:off x="3682640" y="5283393"/>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76" name="Google Shape;176;p7"/>
          <p:cNvPicPr preferRelativeResize="0"/>
          <p:nvPr/>
        </p:nvPicPr>
        <p:blipFill rotWithShape="1">
          <a:blip r:embed="rId5">
            <a:alphaModFix/>
          </a:blip>
          <a:srcRect/>
          <a:stretch/>
        </p:blipFill>
        <p:spPr>
          <a:xfrm>
            <a:off x="5475095" y="159055"/>
            <a:ext cx="853888" cy="82667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80"/>
        <p:cNvGrpSpPr/>
        <p:nvPr/>
      </p:nvGrpSpPr>
      <p:grpSpPr>
        <a:xfrm>
          <a:off x="0" y="0"/>
          <a:ext cx="0" cy="0"/>
          <a:chOff x="0" y="0"/>
          <a:chExt cx="0" cy="0"/>
        </a:xfrm>
      </p:grpSpPr>
      <p:pic>
        <p:nvPicPr>
          <p:cNvPr id="181" name="Google Shape;181;p8"/>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182" name="Google Shape;182;p8"/>
          <p:cNvSpPr/>
          <p:nvPr/>
        </p:nvSpPr>
        <p:spPr>
          <a:xfrm>
            <a:off x="3500203" y="1246930"/>
            <a:ext cx="4916773" cy="5168859"/>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183" name="Google Shape;183;p8">
            <a:hlinkClick r:id="rId4" action="ppaction://hlinksldjump"/>
          </p:cNvPr>
          <p:cNvSpPr/>
          <p:nvPr/>
        </p:nvSpPr>
        <p:spPr>
          <a:xfrm>
            <a:off x="3884834" y="4671549"/>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184" name="Google Shape;184;p8"/>
          <p:cNvSpPr txBox="1"/>
          <p:nvPr/>
        </p:nvSpPr>
        <p:spPr>
          <a:xfrm>
            <a:off x="3612630" y="1424066"/>
            <a:ext cx="4662000" cy="892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600">
                <a:solidFill>
                  <a:schemeClr val="dk1"/>
                </a:solidFill>
                <a:latin typeface="Calibri"/>
                <a:ea typeface="Calibri"/>
                <a:cs typeface="Calibri"/>
                <a:sym typeface="Calibri"/>
              </a:rPr>
              <a:t>Affrontalo come un qualsiasi altro colloquio</a:t>
            </a:r>
            <a:endParaRPr sz="2600">
              <a:solidFill>
                <a:schemeClr val="dk1"/>
              </a:solidFill>
              <a:latin typeface="Calibri"/>
              <a:ea typeface="Calibri"/>
              <a:cs typeface="Calibri"/>
              <a:sym typeface="Calibri"/>
            </a:endParaRPr>
          </a:p>
        </p:txBody>
      </p:sp>
      <p:sp>
        <p:nvSpPr>
          <p:cNvPr id="185" name="Google Shape;185;p8"/>
          <p:cNvSpPr txBox="1"/>
          <p:nvPr/>
        </p:nvSpPr>
        <p:spPr>
          <a:xfrm>
            <a:off x="3747541" y="2278366"/>
            <a:ext cx="4527000" cy="175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tr-TR" sz="1800">
                <a:solidFill>
                  <a:schemeClr val="dk1"/>
                </a:solidFill>
                <a:latin typeface="Calibri"/>
                <a:ea typeface="Calibri"/>
                <a:cs typeface="Calibri"/>
                <a:sym typeface="Calibri"/>
              </a:rPr>
              <a:t>Se sapete di dover sostenere un colloquio di selezione, non preoccupatevi. Preparatevi come per qualsiasi altro colloquio. Esaminate il vostro CV, esercitatevi nelle risposte, preparatevi agli imprevisti e sarete un candidato perfettamente preparato</a:t>
            </a:r>
            <a:endParaRPr/>
          </a:p>
        </p:txBody>
      </p:sp>
      <p:sp>
        <p:nvSpPr>
          <p:cNvPr id="186" name="Google Shape;186;p8">
            <a:hlinkClick r:id="rId5" action="ppaction://hlinksldjump"/>
          </p:cNvPr>
          <p:cNvSpPr/>
          <p:nvPr/>
        </p:nvSpPr>
        <p:spPr>
          <a:xfrm>
            <a:off x="3884834" y="5504137"/>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TEST YOUR ANSWERS</a:t>
            </a:r>
            <a:endParaRPr/>
          </a:p>
        </p:txBody>
      </p:sp>
      <p:sp>
        <p:nvSpPr>
          <p:cNvPr id="187" name="Google Shape;187;p8">
            <a:hlinkClick r:id="rId5" action="ppaction://hlinksldjump"/>
          </p:cNvPr>
          <p:cNvSpPr/>
          <p:nvPr/>
        </p:nvSpPr>
        <p:spPr>
          <a:xfrm>
            <a:off x="3747541" y="4509442"/>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8" name="Google Shape;188;p8">
            <a:hlinkClick r:id="rId4" action="ppaction://hlinksldjump"/>
          </p:cNvPr>
          <p:cNvSpPr/>
          <p:nvPr/>
        </p:nvSpPr>
        <p:spPr>
          <a:xfrm>
            <a:off x="3747540" y="5435628"/>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89" name="Google Shape;189;p8"/>
          <p:cNvPicPr preferRelativeResize="0"/>
          <p:nvPr/>
        </p:nvPicPr>
        <p:blipFill rotWithShape="1">
          <a:blip r:embed="rId6">
            <a:alphaModFix/>
          </a:blip>
          <a:srcRect/>
          <a:stretch/>
        </p:blipFill>
        <p:spPr>
          <a:xfrm>
            <a:off x="5475095" y="159055"/>
            <a:ext cx="853888" cy="82667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8D08C"/>
        </a:solidFill>
        <a:effectLst/>
      </p:bgPr>
    </p:bg>
    <p:spTree>
      <p:nvGrpSpPr>
        <p:cNvPr id="1" name="Shape 193"/>
        <p:cNvGrpSpPr/>
        <p:nvPr/>
      </p:nvGrpSpPr>
      <p:grpSpPr>
        <a:xfrm>
          <a:off x="0" y="0"/>
          <a:ext cx="0" cy="0"/>
          <a:chOff x="0" y="0"/>
          <a:chExt cx="0" cy="0"/>
        </a:xfrm>
      </p:grpSpPr>
      <p:pic>
        <p:nvPicPr>
          <p:cNvPr id="194" name="Google Shape;194;p9"/>
          <p:cNvPicPr preferRelativeResize="0"/>
          <p:nvPr/>
        </p:nvPicPr>
        <p:blipFill rotWithShape="1">
          <a:blip r:embed="rId3">
            <a:alphaModFix/>
          </a:blip>
          <a:srcRect/>
          <a:stretch/>
        </p:blipFill>
        <p:spPr>
          <a:xfrm>
            <a:off x="-1" y="4503700"/>
            <a:ext cx="2653259" cy="2354300"/>
          </a:xfrm>
          <a:prstGeom prst="rect">
            <a:avLst/>
          </a:prstGeom>
          <a:noFill/>
          <a:ln>
            <a:noFill/>
          </a:ln>
        </p:spPr>
      </p:pic>
      <p:sp>
        <p:nvSpPr>
          <p:cNvPr id="195" name="Google Shape;195;p9"/>
          <p:cNvSpPr/>
          <p:nvPr/>
        </p:nvSpPr>
        <p:spPr>
          <a:xfrm>
            <a:off x="2458387" y="1200666"/>
            <a:ext cx="7586779" cy="5380016"/>
          </a:xfrm>
          <a:prstGeom prst="rect">
            <a:avLst/>
          </a:prstGeom>
          <a:solidFill>
            <a:schemeClr val="lt1"/>
          </a:solidFill>
          <a:ln w="762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rgbClr val="262626"/>
              </a:solidFill>
              <a:latin typeface="Calibri"/>
              <a:ea typeface="Calibri"/>
              <a:cs typeface="Calibri"/>
              <a:sym typeface="Calibri"/>
            </a:endParaRPr>
          </a:p>
        </p:txBody>
      </p:sp>
      <p:sp>
        <p:nvSpPr>
          <p:cNvPr id="196" name="Google Shape;196;p9">
            <a:hlinkClick r:id="rId4" action="ppaction://hlinksldjump"/>
          </p:cNvPr>
          <p:cNvSpPr/>
          <p:nvPr/>
        </p:nvSpPr>
        <p:spPr>
          <a:xfrm>
            <a:off x="3884834" y="5570596"/>
            <a:ext cx="4242217" cy="704538"/>
          </a:xfrm>
          <a:prstGeom prst="rect">
            <a:avLst/>
          </a:prstGeom>
          <a:solidFill>
            <a:srgbClr val="15ABBA"/>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tr-TR" sz="3200">
                <a:solidFill>
                  <a:schemeClr val="lt1"/>
                </a:solidFill>
                <a:latin typeface="Calibri"/>
                <a:ea typeface="Calibri"/>
                <a:cs typeface="Calibri"/>
                <a:sym typeface="Calibri"/>
              </a:rPr>
              <a:t>BACK TO MENU</a:t>
            </a:r>
            <a:endParaRPr/>
          </a:p>
        </p:txBody>
      </p:sp>
      <p:sp>
        <p:nvSpPr>
          <p:cNvPr id="197" name="Google Shape;197;p9"/>
          <p:cNvSpPr txBox="1"/>
          <p:nvPr/>
        </p:nvSpPr>
        <p:spPr>
          <a:xfrm>
            <a:off x="3567659" y="1334125"/>
            <a:ext cx="4722000" cy="800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tr-TR" sz="2800" b="1">
                <a:solidFill>
                  <a:schemeClr val="dk1"/>
                </a:solidFill>
                <a:latin typeface="Calibri"/>
                <a:ea typeface="Calibri"/>
                <a:cs typeface="Calibri"/>
                <a:sym typeface="Calibri"/>
              </a:rPr>
              <a:t>Tratta tutti allo stesso modo</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 name="Google Shape;198;p9"/>
          <p:cNvSpPr txBox="1"/>
          <p:nvPr/>
        </p:nvSpPr>
        <p:spPr>
          <a:xfrm>
            <a:off x="2653258" y="1858780"/>
            <a:ext cx="7270200" cy="23088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tr-TR" sz="1600">
                <a:solidFill>
                  <a:srgbClr val="262626"/>
                </a:solidFill>
                <a:latin typeface="Calibri"/>
                <a:ea typeface="Calibri"/>
                <a:cs typeface="Calibri"/>
                <a:sym typeface="Calibri"/>
              </a:rPr>
              <a:t> Iniziate la conversazione con il piede giusto e trattate tutti allo stesso modo. Quando entrate nella stanza, prendetevi un minuto per presentarvi a tutti, assicurandovi di conoscere il loro nome e la loro qualifica (se possibile).</a:t>
            </a:r>
            <a:endParaRPr sz="1600">
              <a:solidFill>
                <a:srgbClr val="262626"/>
              </a:solidFill>
              <a:latin typeface="Calibri"/>
              <a:ea typeface="Calibri"/>
              <a:cs typeface="Calibri"/>
              <a:sym typeface="Calibri"/>
            </a:endParaRPr>
          </a:p>
          <a:p>
            <a:pPr marL="0" marR="0" lvl="0" indent="0" algn="just" rtl="0">
              <a:spcBef>
                <a:spcPts val="0"/>
              </a:spcBef>
              <a:spcAft>
                <a:spcPts val="0"/>
              </a:spcAft>
              <a:buClr>
                <a:schemeClr val="dk1"/>
              </a:buClr>
              <a:buSzPts val="1100"/>
              <a:buFont typeface="Arial"/>
              <a:buNone/>
            </a:pPr>
            <a:r>
              <a:rPr lang="tr-TR" sz="1600">
                <a:solidFill>
                  <a:srgbClr val="262626"/>
                </a:solidFill>
                <a:latin typeface="Calibri"/>
                <a:ea typeface="Calibri"/>
                <a:cs typeface="Calibri"/>
                <a:sym typeface="Calibri"/>
              </a:rPr>
              <a:t>Trattate tutti allo stesso modo, indipendentemente dal loro titolo. Il fatto che qualcuno sia l'amministratore delegato non significa che abbia voce in capitolo nelle decisioni di assunzione, quindi assicuratevi di coinvolgere tutti nella conversazione.</a:t>
            </a:r>
            <a:endParaRPr sz="1600">
              <a:solidFill>
                <a:srgbClr val="262626"/>
              </a:solidFill>
              <a:latin typeface="Calibri"/>
              <a:ea typeface="Calibri"/>
              <a:cs typeface="Calibri"/>
              <a:sym typeface="Calibri"/>
            </a:endParaRPr>
          </a:p>
          <a:p>
            <a:pPr marL="0" marR="0" lvl="0" indent="0" algn="just" rtl="0">
              <a:spcBef>
                <a:spcPts val="0"/>
              </a:spcBef>
              <a:spcAft>
                <a:spcPts val="0"/>
              </a:spcAft>
              <a:buSzPts val="1100"/>
              <a:buNone/>
            </a:pPr>
            <a:r>
              <a:rPr lang="tr-TR" sz="1600">
                <a:solidFill>
                  <a:srgbClr val="262626"/>
                </a:solidFill>
                <a:latin typeface="Calibri"/>
                <a:ea typeface="Calibri"/>
                <a:cs typeface="Calibri"/>
                <a:sym typeface="Calibri"/>
              </a:rPr>
              <a:t>Quando iniziano le domande, rivolgetevi a tutti mentre rispondete. Mantenete il contatto visivo con la persona che pone la domanda. Non appena superate l'inizio della vostra risposta, guardate negli occhi gli altri partecipanti.</a:t>
            </a:r>
            <a:endParaRPr sz="1600">
              <a:solidFill>
                <a:srgbClr val="262626"/>
              </a:solidFill>
              <a:latin typeface="Calibri"/>
              <a:ea typeface="Calibri"/>
              <a:cs typeface="Calibri"/>
              <a:sym typeface="Calibri"/>
            </a:endParaRPr>
          </a:p>
        </p:txBody>
      </p:sp>
      <p:sp>
        <p:nvSpPr>
          <p:cNvPr id="199" name="Google Shape;199;p9">
            <a:hlinkClick r:id="rId4" action="ppaction://hlinksldjump"/>
          </p:cNvPr>
          <p:cNvSpPr/>
          <p:nvPr/>
        </p:nvSpPr>
        <p:spPr>
          <a:xfrm>
            <a:off x="3737664" y="5414154"/>
            <a:ext cx="4551897" cy="93067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0" name="Google Shape;200;p9"/>
          <p:cNvPicPr preferRelativeResize="0"/>
          <p:nvPr/>
        </p:nvPicPr>
        <p:blipFill rotWithShape="1">
          <a:blip r:embed="rId5">
            <a:alphaModFix/>
          </a:blip>
          <a:srcRect/>
          <a:stretch/>
        </p:blipFill>
        <p:spPr>
          <a:xfrm>
            <a:off x="5475095" y="159055"/>
            <a:ext cx="853888" cy="82667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eması">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5541C76D7D76445B44A434C16A96F1D" ma:contentTypeVersion="15" ma:contentTypeDescription="Yeni belge oluşturun." ma:contentTypeScope="" ma:versionID="e755121b9a7b2c0166be791d38771797">
  <xsd:schema xmlns:xsd="http://www.w3.org/2001/XMLSchema" xmlns:xs="http://www.w3.org/2001/XMLSchema" xmlns:p="http://schemas.microsoft.com/office/2006/metadata/properties" xmlns:ns2="72be5b5a-edf9-47fd-87ae-f9ff4fec8342" xmlns:ns3="87332542-8346-40c0-be8f-4253017e162d" targetNamespace="http://schemas.microsoft.com/office/2006/metadata/properties" ma:root="true" ma:fieldsID="e51d9cdf5eea22bf07e25f0d33190316" ns2:_="" ns3:_="">
    <xsd:import namespace="72be5b5a-edf9-47fd-87ae-f9ff4fec8342"/>
    <xsd:import namespace="87332542-8346-40c0-be8f-4253017e16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be5b5a-edf9-47fd-87ae-f9ff4fec83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Resim Etiketleri" ma:readOnly="false" ma:fieldId="{5cf76f15-5ced-4ddc-b409-7134ff3c332f}" ma:taxonomyMulti="true" ma:sspId="5654e3e1-e175-49fc-9e74-40d92266e9c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7332542-8346-40c0-be8f-4253017e162d" elementFormDefault="qualified">
    <xsd:import namespace="http://schemas.microsoft.com/office/2006/documentManagement/types"/>
    <xsd:import namespace="http://schemas.microsoft.com/office/infopath/2007/PartnerControls"/>
    <xsd:element name="SharedWithUsers" ma:index="16"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Ayrıntıları ile Paylaşıldı" ma:internalName="SharedWithDetails" ma:readOnly="true">
      <xsd:simpleType>
        <xsd:restriction base="dms:Note">
          <xsd:maxLength value="255"/>
        </xsd:restriction>
      </xsd:simpleType>
    </xsd:element>
    <xsd:element name="TaxCatchAll" ma:index="22" nillable="true" ma:displayName="Taxonomy Catch All Column" ma:hidden="true" ma:list="{c6a9c9ea-6fd1-4afb-88eb-caf8891f83fa}" ma:internalName="TaxCatchAll" ma:showField="CatchAllData" ma:web="87332542-8346-40c0-be8f-4253017e16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7332542-8346-40c0-be8f-4253017e162d" xsi:nil="true"/>
    <lcf76f155ced4ddcb4097134ff3c332f xmlns="72be5b5a-edf9-47fd-87ae-f9ff4fec834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C5882A6-1C7C-4438-956D-1146D01737FF}"/>
</file>

<file path=customXml/itemProps2.xml><?xml version="1.0" encoding="utf-8"?>
<ds:datastoreItem xmlns:ds="http://schemas.openxmlformats.org/officeDocument/2006/customXml" ds:itemID="{6C18C1AB-3F28-437D-8863-E8061182AA82}"/>
</file>

<file path=customXml/itemProps3.xml><?xml version="1.0" encoding="utf-8"?>
<ds:datastoreItem xmlns:ds="http://schemas.openxmlformats.org/officeDocument/2006/customXml" ds:itemID="{88A636A5-C021-4A56-9824-A42D30A32BEE}"/>
</file>

<file path=docProps/app.xml><?xml version="1.0" encoding="utf-8"?>
<Properties xmlns="http://schemas.openxmlformats.org/officeDocument/2006/extended-properties" xmlns:vt="http://schemas.openxmlformats.org/officeDocument/2006/docPropsVTypes">
  <TotalTime>0</TotalTime>
  <Words>1014</Words>
  <Application>Microsoft Office PowerPoint</Application>
  <PresentationFormat>Widescreen</PresentationFormat>
  <Paragraphs>89</Paragraphs>
  <Slides>16</Slides>
  <Notes>16</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Office Theme</vt:lpstr>
      <vt:lpstr>Presentazione standard di PowerPoint</vt:lpstr>
      <vt:lpstr>che cos’è un colloquio di gruppo?</vt:lpstr>
      <vt:lpstr>Prima di iniziare</vt:lpstr>
      <vt:lpstr>Suggerimenti per un colloquio di gruppo di successo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Domande tipo di un colloquio di gruppo</vt:lpstr>
      <vt:lpstr>Un colloquio di successo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Mustafa</dc:creator>
  <cp:lastModifiedBy>GIOVATI CRISTIANA</cp:lastModifiedBy>
  <cp:revision>2</cp:revision>
  <dcterms:created xsi:type="dcterms:W3CDTF">2021-12-02T19:08:47Z</dcterms:created>
  <dcterms:modified xsi:type="dcterms:W3CDTF">2022-12-20T21:13:26Z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0x010100C5541C76D7D76445B44A434C16A96F1D</vt:lpwstr>
  </property>
  <property fmtid="{D5CDD505-2E9C-101B-9397-08002B2CF9AE}" pid="3" name="MediaServiceImageTags">
    <vt:lpwstr/>
  </property>
</Properties>
</file>